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5" r:id="rId15"/>
    <p:sldId id="277" r:id="rId16"/>
    <p:sldId id="278" r:id="rId17"/>
    <p:sldId id="279" r:id="rId18"/>
    <p:sldId id="280" r:id="rId19"/>
    <p:sldId id="273" r:id="rId20"/>
    <p:sldId id="287" r:id="rId21"/>
    <p:sldId id="283" r:id="rId22"/>
    <p:sldId id="284" r:id="rId23"/>
    <p:sldId id="274" r:id="rId24"/>
    <p:sldId id="295" r:id="rId25"/>
    <p:sldId id="300" r:id="rId26"/>
    <p:sldId id="286" r:id="rId27"/>
    <p:sldId id="291" r:id="rId28"/>
    <p:sldId id="276" r:id="rId29"/>
    <p:sldId id="292" r:id="rId30"/>
    <p:sldId id="293" r:id="rId31"/>
    <p:sldId id="294" r:id="rId32"/>
    <p:sldId id="296" r:id="rId33"/>
    <p:sldId id="301" r:id="rId34"/>
    <p:sldId id="302" r:id="rId35"/>
    <p:sldId id="303" r:id="rId36"/>
    <p:sldId id="282" r:id="rId37"/>
    <p:sldId id="288" r:id="rId38"/>
    <p:sldId id="299" r:id="rId39"/>
    <p:sldId id="297" r:id="rId40"/>
    <p:sldId id="298" r:id="rId41"/>
  </p:sldIdLst>
  <p:sldSz cx="9144000" cy="6858000" type="screen4x3"/>
  <p:notesSz cx="6858000" cy="9525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>
      <p:cViewPr varScale="1">
        <p:scale>
          <a:sx n="84" d="100"/>
          <a:sy n="84" d="100"/>
        </p:scale>
        <p:origin x="1378" y="86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5.pn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21.png"/><Relationship Id="rId7" Type="http://schemas.openxmlformats.org/officeDocument/2006/relationships/image" Target="../media/image54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19.jpg"/><Relationship Id="rId4" Type="http://schemas.openxmlformats.org/officeDocument/2006/relationships/image" Target="../media/image5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90.jpeg"/><Relationship Id="rId3" Type="http://schemas.openxmlformats.org/officeDocument/2006/relationships/image" Target="../media/image80.jp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2" Type="http://schemas.openxmlformats.org/officeDocument/2006/relationships/image" Target="../media/image79.jpg"/><Relationship Id="rId16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5" Type="http://schemas.openxmlformats.org/officeDocument/2006/relationships/image" Target="../media/image9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Relationship Id="rId14" Type="http://schemas.openxmlformats.org/officeDocument/2006/relationships/image" Target="../media/image9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pu3.cv.ua/index.php/biblioteka-2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pu3.cv.ua/index.php/biblioteka-2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3600450"/>
          </a:xfrm>
        </p:spPr>
        <p:txBody>
          <a:bodyPr>
            <a:normAutofit fontScale="90000"/>
          </a:bodyPr>
          <a:lstStyle/>
          <a:p>
            <a:pPr algn="r"/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 –БІБЛІОТЕЧНА ДІЯЛЬНІСТЬ БІБЛІОТЕКИ ВПУ №3 </a:t>
            </a:r>
            <a:b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УМОВАХ ВОЄННОГО ЧАСУ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  ВПУ№3 </a:t>
            </a:r>
            <a:br>
              <a:rPr lang="uk-UA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Беспала</a:t>
            </a:r>
            <a:endParaRPr lang="ru-RU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854600" y="4069164"/>
            <a:ext cx="934236" cy="4643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390882" y="4104882"/>
            <a:ext cx="934236" cy="4572001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820" y="3622631"/>
            <a:ext cx="3240360" cy="2272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3" y="3716669"/>
            <a:ext cx="3978130" cy="2207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flipH="1">
            <a:off x="10692680" y="3886200"/>
            <a:ext cx="1440160" cy="1752600"/>
          </a:xfrm>
        </p:spPr>
        <p:txBody>
          <a:bodyPr/>
          <a:lstStyle/>
          <a:p>
            <a:pPr algn="r"/>
            <a:r>
              <a:rPr lang="uk-UA" dirty="0" smtClean="0"/>
              <a:t>   </a:t>
            </a:r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48838" y="374900"/>
            <a:ext cx="64633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341787" y="-409931"/>
            <a:ext cx="846043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uk-UA" sz="2800" b="1" dirty="0">
              <a:solidFill>
                <a:srgbClr val="80000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істин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моєї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віри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безмежна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віра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виховну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силу книжки.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натхненна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книжка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вирішує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долю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(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Сухомлинський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01311" y="2780928"/>
            <a:ext cx="2475146" cy="3384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48" y="2492896"/>
            <a:ext cx="3018772" cy="3623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477" y="3053126"/>
            <a:ext cx="2510643" cy="3160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</a:t>
            </a:r>
            <a:endParaRPr lang="ru-RU" sz="2400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16" name="Заголовок 15"/>
          <p:cNvSpPr>
            <a:spLocks noGrp="1"/>
          </p:cNvSpPr>
          <p:nvPr>
            <p:ph type="title" idx="4294967295"/>
          </p:nvPr>
        </p:nvSpPr>
        <p:spPr>
          <a:xfrm flipV="1">
            <a:off x="0" y="2659063"/>
            <a:ext cx="9144000" cy="460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5764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– інформаційний центр навчального закладу.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період великих випробувань для нашої країни книги залишаються людям вірними друзями, порадниками, помічниками.  Наша бібліотека функціонує та активізує роботу з національно – патріотичного виховання, підвищує якість інформаційного забезпечення учасників освітнього процесу: викладачів, майстрів виробничого навчання та здобувачів освіти, вселяє віру в переможне майбутнє, підіймає дух читачів.</a:t>
            </a:r>
          </a:p>
        </p:txBody>
      </p:sp>
      <p:pic>
        <p:nvPicPr>
          <p:cNvPr id="1026" name="Picture 2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9159"/>
            <a:ext cx="3610744" cy="2200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368" y="4723687"/>
            <a:ext cx="3628995" cy="234597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 ми переконуємось у тому, наскільки важлива і потрібна наша професія в цей складний для нашої </a:t>
            </a:r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 час</a:t>
            </a: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Бібліотечні працівники </a:t>
            </a:r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тримають </a:t>
            </a: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 культурний фронт під час </a:t>
            </a:r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воєнного часу </a:t>
            </a: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всій країні.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464496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880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бібліотеки ВПУ №3 завжди була невід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ємною частиною освітнього процесу.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умовах воєнного стану вона стає важливим ланцюжком в організації  освітньої діяльності закладу, планує варіанти форм роботи онлайн чи </a:t>
            </a:r>
            <a:r>
              <a:rPr lang="uk-UA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офлайн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8002" t="3147" r="2405" b="76926"/>
          <a:stretch/>
        </p:blipFill>
        <p:spPr>
          <a:xfrm>
            <a:off x="5364088" y="2492897"/>
            <a:ext cx="3690156" cy="43660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-1311" t="-673" r="6086" b="43262"/>
          <a:stretch/>
        </p:blipFill>
        <p:spPr>
          <a:xfrm>
            <a:off x="0" y="2708920"/>
            <a:ext cx="4307785" cy="41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716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Напрями </a:t>
            </a:r>
            <a:r>
              <a:rPr lang="uk-UA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роботи бібліотеки ВПУ № 3 як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освітнього </a:t>
            </a:r>
            <a:r>
              <a:rPr lang="uk-UA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інформаційного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центру </a:t>
            </a:r>
            <a:r>
              <a:rPr lang="uk-UA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є:</a:t>
            </a:r>
            <a:br>
              <a:rPr lang="uk-UA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Повноцінне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інформаційне забезпечення </a:t>
            </a: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освітнього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процесу;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Задоволення інформаційних потреб та запитів читачів;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Інформаційний сервіс бібліотеки училища;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Формування в учнів основ інформаційної культури;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Доведення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 читачів </a:t>
            </a: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всієї інформації,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якою </a:t>
            </a: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володіє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бібліотека.</a:t>
            </a:r>
          </a:p>
          <a:p>
            <a:pPr algn="just"/>
            <a:endParaRPr lang="uk-UA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247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функції бібліотеки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освітня;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інформаційна;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навчально –   збагачувальна;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пізнавальна;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виховна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Фото005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60032" y="1417639"/>
            <a:ext cx="3960440" cy="4708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56108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9778" y="586991"/>
            <a:ext cx="736169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 роботи бібліотеки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7787208" cy="1268759"/>
          </a:xfrm>
        </p:spPr>
        <p:txBody>
          <a:bodyPr/>
          <a:lstStyle/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 робота: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</a:t>
            </a: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бібліографічна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(карто-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еки, рекомендовані списки, індивідуальні виставки);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довідкова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з каталогами, з довідковими виданнями, з періодикою)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комплектування та збереження фонду: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омплектація фонду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з підручниками, забезпечення підручниками, ведення бібліотечної документації);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фонду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(перевірка підручників)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666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робота бібліотеки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робота з адміністрацією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робота з викладачами та майстрами виробничого навчання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img_8948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6" y="1600201"/>
            <a:ext cx="4402832" cy="269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312186"/>
            <a:ext cx="2880320" cy="254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081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0161" y="235682"/>
            <a:ext cx="396749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uk-UA" sz="36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i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Прямоугольник 1"/>
          <p:cNvSpPr>
            <a:spLocks noChangeArrowheads="1"/>
          </p:cNvSpPr>
          <p:nvPr/>
        </p:nvSpPr>
        <p:spPr bwMode="auto">
          <a:xfrm>
            <a:off x="0" y="868980"/>
            <a:ext cx="8084168" cy="683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0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Індивідуальна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 вивчення  читацького запиту, плани читання, аналіз читацьких формулярів, рекомендовані списки, тощо);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2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Масова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 інформаційні години, бесіди, огляди нових надходжень, тощо);</a:t>
            </a:r>
            <a:endParaRPr lang="uk-UA" altLang="ru-RU" sz="32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Групова</a:t>
            </a:r>
            <a:r>
              <a:rPr lang="uk-UA" altLang="ru-RU" sz="3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книжкові виставки, консультативні бесіди, огляди літератури, тощо)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uk-UA" altLang="ru-RU" sz="32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PK\Documents\фотографії\8 група історія\8 група Історія\20170130_1007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81128"/>
            <a:ext cx="2664296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475058"/>
            <a:ext cx="241176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43661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89831"/>
            <a:ext cx="8229600" cy="1335892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інформаційних потреб та запитів читачів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Опитування: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 бесіди з учнями училища: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бесіда під час запису в бібліотеку;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б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есіди – рекомендації книг;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б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есіди про прочитану книгу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д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ля учнів;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д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ля  педагогічного колективу</a:t>
            </a:r>
          </a:p>
        </p:txBody>
      </p:sp>
      <p:pic>
        <p:nvPicPr>
          <p:cNvPr id="4" name="Picture 4" descr="Фото00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8144" y="3407763"/>
            <a:ext cx="3168352" cy="3417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03121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інформаційних потреб та запитів читачів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96540"/>
            <a:ext cx="8229600" cy="52614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</a:rPr>
              <a:t>Спостереження: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Біля виставок літератури;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біля книжкових полиць;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</a:rPr>
              <a:t>Аналіз письмових </a:t>
            </a:r>
          </a:p>
          <a:p>
            <a:pPr marL="0" indent="0">
              <a:buNone/>
            </a:pPr>
            <a:r>
              <a:rPr lang="uk-UA" sz="3600" b="1" i="1" dirty="0">
                <a:solidFill>
                  <a:srgbClr val="800000"/>
                </a:solidFill>
              </a:rPr>
              <a:t> </a:t>
            </a:r>
            <a:r>
              <a:rPr lang="uk-UA" sz="3600" b="1" i="1" dirty="0" smtClean="0">
                <a:solidFill>
                  <a:srgbClr val="800000"/>
                </a:solidFill>
              </a:rPr>
              <a:t>   джерел: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b="1" i="1" dirty="0" smtClean="0">
                <a:solidFill>
                  <a:srgbClr val="800000"/>
                </a:solidFill>
              </a:rPr>
              <a:t> </a:t>
            </a:r>
            <a:r>
              <a:rPr lang="uk-UA" b="1" dirty="0" smtClean="0">
                <a:solidFill>
                  <a:srgbClr val="800000"/>
                </a:solidFill>
              </a:rPr>
              <a:t>прийом, реєстрація та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</a:rPr>
              <a:t>     вивчення замовлень;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Аналіз читацьких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</a:rPr>
              <a:t>    формулярів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3600" b="1" i="1" dirty="0">
              <a:solidFill>
                <a:srgbClr val="8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63" y="1916832"/>
            <a:ext cx="1763688" cy="22372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241" y="3972725"/>
            <a:ext cx="3670110" cy="31701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596" y="1533185"/>
            <a:ext cx="1870700" cy="221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88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568952" cy="490066"/>
          </a:xfrm>
        </p:spPr>
        <p:txBody>
          <a:bodyPr>
            <a:normAutofit fontScale="90000"/>
          </a:bodyPr>
          <a:lstStyle/>
          <a:p>
            <a:r>
              <a:rPr lang="uk-UA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</a:t>
            </a:r>
            <a:r>
              <a:rPr lang="uk-UA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r>
              <a:rPr lang="uk-UA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здійснюється</a:t>
            </a: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906888" cy="5361459"/>
          </a:xfrm>
        </p:spPr>
        <p:txBody>
          <a:bodyPr>
            <a:norm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uk-UA" sz="2400" b="1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плану роботи та керуючись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законодавчо-нормативними документами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бібліотеку та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бібліотечну справу»;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бібліотеку ВПУ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 </a:t>
            </a:r>
            <a:r>
              <a:rPr lang="uk-UA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м.Чернівці</a:t>
            </a:r>
            <a:endParaRPr lang="uk-UA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Інструкцією про порядок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доставки, комплектування та облік літератури.</a:t>
            </a:r>
          </a:p>
          <a:p>
            <a:endParaRPr lang="ru-RU" sz="2400" b="1" i="1" dirty="0"/>
          </a:p>
        </p:txBody>
      </p:sp>
      <p:pic>
        <p:nvPicPr>
          <p:cNvPr id="5" name="Picture 6" descr="Фото007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31632" y="1772816"/>
            <a:ext cx="3132856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912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74650"/>
            <a:ext cx="8361393" cy="651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по організації книжкового фонду: </a:t>
            </a:r>
            <a:endParaRPr lang="ru-RU" sz="3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uk-UA" sz="2800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 фонд для списання застарілої та зношеної літератури;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 отримувати літературу з 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бібліотечного.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колектора, обробляти нові надходження;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 каталоги видавництв, замовляти необхідну літературу при наявності коштів;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добиватися своєчасного і повного повернення  літератури  та підручників в бібліотеку;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прийманні літератури </a:t>
            </a:r>
            <a:endParaRPr lang="uk-UA" sz="28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та виявляти 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 передплату на </a:t>
            </a:r>
            <a:endParaRPr lang="uk-UA" sz="28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 видання (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наявності коштів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459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3"/>
          <p:cNvSpPr>
            <a:spLocks noGrp="1"/>
          </p:cNvSpPr>
          <p:nvPr>
            <p:ph type="body" idx="4294967295"/>
          </p:nvPr>
        </p:nvSpPr>
        <p:spPr>
          <a:xfrm>
            <a:off x="1" y="116632"/>
            <a:ext cx="9144000" cy="6885682"/>
          </a:xfrm>
        </p:spPr>
        <p:txBody>
          <a:bodyPr>
            <a:normAutofit fontScale="32500" lnSpcReduction="20000"/>
          </a:bodyPr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111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Бібліотечні    документи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роботи бібліотеки</a:t>
            </a:r>
            <a:r>
              <a:rPr lang="uk-UA" sz="74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 заздалегідь окреслена система заходів бібліотечно-бібліографічної діяльності, що передбачає порядок, послідовність, строки та відповідальних за виконання.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74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en-US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74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язковими</a:t>
            </a: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розділами плану роботи бібліотеки є: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організація книжкових фондів та каталогів</a:t>
            </a:r>
            <a:r>
              <a:rPr lang="uk-UA" sz="74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комплектування, обробка, вивчення та розкриття фонду;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підручниками;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періодичними виданнями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 користувачів: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обслуговування учнів;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обслуговування педагогічного колективу ( викладачів, майстрів в/н)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популяризація літератури;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Довідково</a:t>
            </a:r>
            <a:r>
              <a:rPr lang="uk-UA" sz="7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бібліографічне  обслуговування</a:t>
            </a:r>
            <a:r>
              <a:rPr lang="uk-UA" sz="74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 забезпечення: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7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вивчення, інформування і задоволення читацьких потреб на книжку та інформацію;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масових заходів;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робота;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 технології в бібліотечній діяльності;</a:t>
            </a:r>
          </a:p>
          <a:p>
            <a:pPr>
              <a:spcBef>
                <a:spcPts val="0"/>
              </a:spcBef>
            </a:pPr>
            <a:r>
              <a:rPr lang="uk-UA" sz="7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кваліфікації</a:t>
            </a:r>
            <a:r>
              <a:rPr lang="uk-UA" sz="74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7400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0726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/>
          </p:cNvSpPr>
          <p:nvPr>
            <p:ph type="body" idx="4294967295"/>
          </p:nvPr>
        </p:nvSpPr>
        <p:spPr>
          <a:xfrm>
            <a:off x="0" y="116632"/>
            <a:ext cx="9036496" cy="1985441"/>
          </a:xfrm>
        </p:spPr>
        <p:txBody>
          <a:bodyPr>
            <a:normAutofit/>
          </a:bodyPr>
          <a:lstStyle/>
          <a:p>
            <a:pPr algn="ctr"/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Сумарна книга </a:t>
            </a:r>
            <a:r>
              <a:rPr lang="uk-UA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облікупідручників</a:t>
            </a: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-документ, який відображає надходження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її вибуття та підсумки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надходжень.</a:t>
            </a:r>
          </a:p>
          <a:p>
            <a:pPr marL="0" indent="0" algn="ctr">
              <a:buNone/>
            </a:pPr>
            <a:endParaRPr lang="ru-RU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Documents and Settings\Людмила\Рабочий стол\Scan10002.JPG"/>
          <p:cNvPicPr>
            <a:picLocks noChangeAspect="1" noChangeArrowheads="1"/>
          </p:cNvPicPr>
          <p:nvPr/>
        </p:nvPicPr>
        <p:blipFill>
          <a:blip r:embed="rId2"/>
          <a:srcRect l="2711" b="11243"/>
          <a:stretch>
            <a:fillRect/>
          </a:stretch>
        </p:blipFill>
        <p:spPr bwMode="auto">
          <a:xfrm>
            <a:off x="2662915" y="1700808"/>
            <a:ext cx="3709285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0316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3"/>
          <p:cNvSpPr>
            <a:spLocks noGrp="1"/>
          </p:cNvSpPr>
          <p:nvPr>
            <p:ph type="body" idx="1"/>
          </p:nvPr>
        </p:nvSpPr>
        <p:spPr>
          <a:xfrm>
            <a:off x="448965" y="222195"/>
            <a:ext cx="8229600" cy="167975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Інвентарна книга – документ , в якому фіксуються всі видання, що надходять у бібліотеку.</a:t>
            </a:r>
          </a:p>
          <a:p>
            <a:pPr marL="0" indent="0" algn="just">
              <a:buNone/>
            </a:pPr>
            <a:endParaRPr lang="ru-RU" sz="2000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Documents and Settings\Людмила\Рабочий стол\Scan10003.JPG"/>
          <p:cNvPicPr>
            <a:picLocks noChangeAspect="1" noChangeArrowheads="1"/>
          </p:cNvPicPr>
          <p:nvPr/>
        </p:nvPicPr>
        <p:blipFill>
          <a:blip r:embed="rId2"/>
          <a:srcRect l="10277" t="8565" r="10277" b="7890"/>
          <a:stretch>
            <a:fillRect/>
          </a:stretch>
        </p:blipFill>
        <p:spPr bwMode="auto">
          <a:xfrm>
            <a:off x="3131840" y="1903958"/>
            <a:ext cx="3240966" cy="471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85725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Масова робота бібліотеки. Організація книжкових виставок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виставка – це своєрідна форма масової роботи, форма популяризації літератури до певної дати чи події у суспільстві. Вона може бути віртуальною.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реаліях сьогодення в бібліотеці відбувається популяризація літератури національно -патріотичного спрямування.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4841776"/>
            <a:ext cx="280831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401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/>
          </p:cNvSpPr>
          <p:nvPr>
            <p:ph type="title"/>
          </p:nvPr>
        </p:nvSpPr>
        <p:spPr>
          <a:xfrm>
            <a:off x="624153" y="18864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Книжкові виставки - як одна із форм роботи</a:t>
            </a:r>
            <a:endParaRPr lang="ru-RU" sz="4400" b="1" i="1" dirty="0" smtClean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7763" name="Picture 4" descr="Фото00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4270" y="1331640"/>
            <a:ext cx="2925762" cy="285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7764" name="Picture 5" descr="Фото00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3703" y="1331639"/>
            <a:ext cx="3013967" cy="2838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Фото0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840547"/>
            <a:ext cx="3104562" cy="332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4190702"/>
            <a:ext cx="2808348" cy="28571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348" y="4183033"/>
            <a:ext cx="3321683" cy="28648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12" y="4190702"/>
            <a:ext cx="2857500" cy="2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110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Книжкові  тематичні викладки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Літературний всесвіт </a:t>
            </a:r>
            <a:r>
              <a:rPr lang="uk-UA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Т.Г.Шевченка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4875"/>
            <a:ext cx="4572000" cy="39512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За Україну, за її долю, за честь , </a:t>
            </a:r>
            <a:r>
              <a:rPr lang="uk-UA" dirty="0"/>
              <a:t>і</a:t>
            </a:r>
            <a:r>
              <a:rPr lang="uk-UA" dirty="0" smtClean="0"/>
              <a:t> славу, за народ!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31158" y="2174876"/>
            <a:ext cx="4512842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350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43" y="1277431"/>
            <a:ext cx="2790825" cy="28575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46" y="1196752"/>
            <a:ext cx="4418946" cy="68190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100" y="4121654"/>
            <a:ext cx="2347382" cy="2857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5913" y="1242977"/>
            <a:ext cx="2142857" cy="28571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854" y="4100120"/>
            <a:ext cx="2382196" cy="286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41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/>
              <a:t>Огляд літератури</a:t>
            </a:r>
            <a:endParaRPr lang="ru-RU" b="1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296" y="1401124"/>
            <a:ext cx="3024336" cy="2862877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54661" y="1390343"/>
            <a:ext cx="3189340" cy="28571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77" y="1363047"/>
            <a:ext cx="2794820" cy="28571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6" y="4280515"/>
            <a:ext cx="2911299" cy="25774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7295" y="4309713"/>
            <a:ext cx="2857143" cy="25714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438" y="4280515"/>
            <a:ext cx="3349562" cy="25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217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img_896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096" y="3907844"/>
            <a:ext cx="2260224" cy="27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80" y="3836207"/>
            <a:ext cx="2555203" cy="29242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66" y="1260260"/>
            <a:ext cx="3148334" cy="26372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35" y="1249922"/>
            <a:ext cx="1807556" cy="26372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31" y="1249922"/>
            <a:ext cx="1863673" cy="26372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8154" y="3897506"/>
            <a:ext cx="1685846" cy="27718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1" y="3933490"/>
            <a:ext cx="2590366" cy="2857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710" y="1260260"/>
            <a:ext cx="2155955" cy="257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538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2143125" cy="28575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21" y="1268063"/>
            <a:ext cx="2142857" cy="28571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60" y="1268403"/>
            <a:ext cx="2143125" cy="2857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268403"/>
            <a:ext cx="2143125" cy="2857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28" y="4151964"/>
            <a:ext cx="2857500" cy="2143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55" y="4151964"/>
            <a:ext cx="3024317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9" y="4151964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729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193" t="4224" r="4272" b="14466"/>
          <a:stretch/>
        </p:blipFill>
        <p:spPr>
          <a:xfrm>
            <a:off x="-5415" y="21363"/>
            <a:ext cx="4345436" cy="42717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8" t="454" r="4515" b="42967"/>
          <a:stretch/>
        </p:blipFill>
        <p:spPr>
          <a:xfrm>
            <a:off x="1" y="4322487"/>
            <a:ext cx="4340018" cy="2643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4364" r="2247" b="41366"/>
          <a:stretch/>
        </p:blipFill>
        <p:spPr>
          <a:xfrm>
            <a:off x="4340021" y="-7082"/>
            <a:ext cx="4800000" cy="2914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-1500" t="11615" r="1500" b="24765"/>
          <a:stretch/>
        </p:blipFill>
        <p:spPr>
          <a:xfrm>
            <a:off x="4340020" y="2899330"/>
            <a:ext cx="4671939" cy="395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357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 з викладачами та майстрами виробничого навчання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5" y="1391046"/>
            <a:ext cx="3456235" cy="6078458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987" y="1367881"/>
            <a:ext cx="2357534" cy="254278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232" y="3910662"/>
            <a:ext cx="2349289" cy="29086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6997" y="1417638"/>
            <a:ext cx="3447990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3807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Посвята в першокурсники</a:t>
            </a:r>
            <a:endParaRPr lang="ru-RU" sz="4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73178"/>
            <a:ext cx="4557416" cy="419330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8" y="1417638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338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 нових надходжень літератури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Своєчасне отримання нової літератури та її обробка сприяють кращому забезпеченню освітнього процесу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00808"/>
            <a:ext cx="3168352" cy="482453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635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БУКТРЕЙЛЕР. 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err="1" smtClean="0">
                <a:solidFill>
                  <a:schemeClr val="accent2">
                    <a:lumMod val="50000"/>
                  </a:schemeClr>
                </a:solidFill>
              </a:rPr>
              <a:t>Буктрейлер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 – це короткий відеоролик за мотивами книги.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2936363" cy="30136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226" y="3827156"/>
            <a:ext cx="3312368" cy="30136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81" y="2708920"/>
            <a:ext cx="2857500" cy="271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843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31252"/>
            <a:ext cx="9144000" cy="1386386"/>
          </a:xfrm>
        </p:spPr>
        <p:txBody>
          <a:bodyPr>
            <a:normAutofit fontScale="90000"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БУККРОССИНГ в бібліотеці  </a:t>
            </a:r>
            <a:r>
              <a:rPr lang="uk-UA" sz="31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гаслом:(«</a:t>
            </a:r>
            <a:r>
              <a:rPr lang="uk-UA" sz="31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Візьми»,»Прочитай»,»Передай»,»Принеси</a:t>
            </a:r>
            <a:r>
              <a:rPr lang="uk-UA" sz="31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br>
              <a:rPr lang="uk-UA" sz="31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«Прочитав сам – дай прочитати іншому)</a:t>
            </a:r>
            <a:endParaRPr lang="ru-RU" sz="31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t="7323" r="2812" b="15677"/>
          <a:stretch/>
        </p:blipFill>
        <p:spPr>
          <a:xfrm>
            <a:off x="-1" y="2924944"/>
            <a:ext cx="2807483" cy="348498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" t="3811" r="8754" b="36803"/>
          <a:stretch/>
        </p:blipFill>
        <p:spPr>
          <a:xfrm>
            <a:off x="2807483" y="1556792"/>
            <a:ext cx="3060661" cy="34987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" t="3811" r="6880" b="36803"/>
          <a:stretch/>
        </p:blipFill>
        <p:spPr>
          <a:xfrm>
            <a:off x="5868144" y="3068960"/>
            <a:ext cx="3275856" cy="3512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7750" t="68638" r="11490" b="3226"/>
          <a:stretch/>
        </p:blipFill>
        <p:spPr>
          <a:xfrm>
            <a:off x="3203848" y="5064692"/>
            <a:ext cx="1800200" cy="174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63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Бібліотечні </a:t>
            </a:r>
            <a:r>
              <a:rPr lang="uk-UA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Леонід Каденюк – перший космонавт незалежної України та його книга «Місія – Космос»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79" y="2650663"/>
            <a:ext cx="2143125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67" y="2650663"/>
            <a:ext cx="2143125" cy="18002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96" y="3068960"/>
            <a:ext cx="2787596" cy="2143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437113"/>
            <a:ext cx="2857500" cy="2410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300" y="4437114"/>
            <a:ext cx="2857500" cy="2410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96" y="5212085"/>
            <a:ext cx="2715588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886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 з  публічними бібліотеками </a:t>
            </a:r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75" y="1247875"/>
            <a:ext cx="1795636" cy="1821086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3" y="3093143"/>
            <a:ext cx="1795636" cy="19747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36" y="1235188"/>
            <a:ext cx="1768252" cy="1833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41"/>
          <a:stretch/>
        </p:blipFill>
        <p:spPr>
          <a:xfrm>
            <a:off x="3604227" y="1255340"/>
            <a:ext cx="1795636" cy="18136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400" y="1235186"/>
            <a:ext cx="1924903" cy="18337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235186"/>
            <a:ext cx="1835696" cy="18337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59" y="3068962"/>
            <a:ext cx="1780875" cy="19989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48" y="3068961"/>
            <a:ext cx="1754546" cy="20749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523" y="3089115"/>
            <a:ext cx="1948780" cy="21431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3" y="3068961"/>
            <a:ext cx="1811822" cy="21573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7"/>
          <a:stretch/>
        </p:blipFill>
        <p:spPr>
          <a:xfrm>
            <a:off x="4957" y="5095242"/>
            <a:ext cx="1765101" cy="17627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093" y="5095242"/>
            <a:ext cx="1761608" cy="17728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466" y="5095242"/>
            <a:ext cx="1760825" cy="17728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21" y="5226329"/>
            <a:ext cx="1882110" cy="16316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29" y="5226329"/>
            <a:ext cx="1856171" cy="165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766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uk-UA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</a:t>
            </a:r>
            <a:r>
              <a:rPr lang="uk-UA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читання</a:t>
            </a:r>
            <a:br>
              <a:rPr lang="uk-UA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гаслом «Читати»</a:t>
            </a:r>
            <a:endParaRPr lang="ru-RU" sz="2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dirty="0" err="1" smtClean="0">
                <a:solidFill>
                  <a:schemeClr val="accent2">
                    <a:lumMod val="50000"/>
                  </a:schemeClr>
                </a:solidFill>
              </a:rPr>
              <a:t>Флешмоб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- читання – це актуальна форма популяризації книги, читання, бібліотеки. Вона є поверненням всім користувачам бібліотеки(здобувачам освіти, педколективу) мотивації до читання, щоб книга, у будь-якому форматі – друкованому, електронному, аудіо – знайшла свого читача.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0" b="22832"/>
          <a:stretch/>
        </p:blipFill>
        <p:spPr>
          <a:xfrm>
            <a:off x="0" y="3356992"/>
            <a:ext cx="9144000" cy="29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852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</a:t>
            </a: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читання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8" y="1268761"/>
            <a:ext cx="9109072" cy="483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041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  ЗАБЕЗПЕЧЕННЯ ВПО</a:t>
            </a:r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58" y="1392485"/>
            <a:ext cx="3466346" cy="4564712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17638"/>
            <a:ext cx="3684718" cy="470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163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uk-UA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ібліотекаря</a:t>
            </a: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Беспалої Л.Д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 </a:t>
            </a:r>
            <a:r>
              <a:rPr lang="en-US" b="1" dirty="0">
                <a:hlinkClick r:id="rId2"/>
              </a:rPr>
              <a:t>http://www.vpu3.cv.ua/index.php/biblioteka-2/</a:t>
            </a:r>
            <a:endParaRPr lang="uk-UA" b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Дивитись за цим посиланням (кнопка «Бібліотека)»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0626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err="1" smtClean="0">
                <a:solidFill>
                  <a:srgbClr val="002060"/>
                </a:solidFill>
              </a:rPr>
              <a:t>Інтерв</a:t>
            </a:r>
            <a:r>
              <a:rPr lang="en-US" b="1" i="1" dirty="0" smtClean="0">
                <a:solidFill>
                  <a:srgbClr val="002060"/>
                </a:solidFill>
              </a:rPr>
              <a:t>’</a:t>
            </a:r>
            <a:r>
              <a:rPr lang="uk-UA" b="1" i="1" dirty="0" smtClean="0">
                <a:solidFill>
                  <a:srgbClr val="002060"/>
                </a:solidFill>
              </a:rPr>
              <a:t>ю «Чи любите Ви читати?»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uk-UA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http://www.vpu3.cv.ua/index.php/biblioteka-2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uk-UA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Дивитись за цим посиланням (кнопка </a:t>
            </a:r>
            <a:r>
              <a:rPr lang="uk-UA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«Бібліотека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</a:p>
          <a:p>
            <a:pPr>
              <a:buFont typeface="Wingdings" panose="05000000000000000000" pitchFamily="2" charset="2"/>
              <a:buChar char="v"/>
            </a:pPr>
            <a:endParaRPr lang="uk-UA" b="1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4830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56176" cy="53012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1003" t="75344" r="1994"/>
          <a:stretch/>
        </p:blipFill>
        <p:spPr>
          <a:xfrm>
            <a:off x="6156176" y="3077597"/>
            <a:ext cx="280831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134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47244" y="886564"/>
            <a:ext cx="804951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створимо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кращий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майбутнй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бачу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творіння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славу.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Рисунок 1" descr="https://lh4.googleusercontent.com/2tQY4BsGk87_dawlhCcgykUoVRYHPbPua6d5siZO3QsELBWMa79tiYldEQUBwHLbr1GxIVx6jiEQVCbfGA_dSGULZjXk6wNEz4VruGJLSaFcoyGhBFlQiRRYB6R6fImanG1rR5_R0o3kKkDcFckoS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22" y="3645024"/>
            <a:ext cx="2250397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67544" y="65484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4951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896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680</TotalTime>
  <Words>939</Words>
  <Application>Microsoft Office PowerPoint</Application>
  <PresentationFormat>Экран (4:3)</PresentationFormat>
  <Paragraphs>137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Calibri</vt:lpstr>
      <vt:lpstr>Monotype Corsiva</vt:lpstr>
      <vt:lpstr>Times New Roman</vt:lpstr>
      <vt:lpstr>Wingdings</vt:lpstr>
      <vt:lpstr>Тема Office</vt:lpstr>
      <vt:lpstr>ІНФОРМАЦІЙНО –БІБЛІОТЕЧНА ДІЯЛЬНІСТЬ БІБЛІОТЕКИ ВПУ №3  В УМОВАХ ВОЄННОГО ЧАСУ. бібліотекар  ВПУ№3   Людмила Беспала</vt:lpstr>
      <vt:lpstr> </vt:lpstr>
      <vt:lpstr>Бібліотека – інформаційний центр навчального закладу.</vt:lpstr>
      <vt:lpstr>Презентация PowerPoint</vt:lpstr>
      <vt:lpstr>Презентация PowerPoint</vt:lpstr>
      <vt:lpstr> Напрями роботи бібліотеки ВПУ № 3 як освітнього інформаційного  центру є: </vt:lpstr>
      <vt:lpstr>Основні функції бібліотеки:</vt:lpstr>
      <vt:lpstr>Презентация PowerPoint</vt:lpstr>
      <vt:lpstr>Методична робота бібліотеки</vt:lpstr>
      <vt:lpstr>Презентация PowerPoint</vt:lpstr>
      <vt:lpstr>Вивчення інформаційних потреб та запитів читачів</vt:lpstr>
      <vt:lpstr>Вивчення інформаційних потреб та запитів читачів</vt:lpstr>
      <vt:lpstr>Діяльність бібліотекаря здійснюється:</vt:lpstr>
      <vt:lpstr>Презентация PowerPoint</vt:lpstr>
      <vt:lpstr>Презентация PowerPoint</vt:lpstr>
      <vt:lpstr>Презентация PowerPoint</vt:lpstr>
      <vt:lpstr>Презентация PowerPoint</vt:lpstr>
      <vt:lpstr>Масова робота бібліотеки. Організація книжкових виставок</vt:lpstr>
      <vt:lpstr>Книжкові виставки - як одна із форм роботи</vt:lpstr>
      <vt:lpstr>Книжкові  тематичні викладки</vt:lpstr>
      <vt:lpstr>Огляд літератури</vt:lpstr>
      <vt:lpstr>Огляд літератури</vt:lpstr>
      <vt:lpstr>Огляд літератури</vt:lpstr>
      <vt:lpstr>Огляд літератури</vt:lpstr>
      <vt:lpstr>Презентация PowerPoint</vt:lpstr>
      <vt:lpstr>Співпраця з викладачами та майстрами виробничого навчання</vt:lpstr>
      <vt:lpstr>Посвята в першокурсники</vt:lpstr>
      <vt:lpstr>Обробка нових надходжень літератури</vt:lpstr>
      <vt:lpstr>БУКТРЕЙЛЕР. </vt:lpstr>
      <vt:lpstr>БУККРОССИНГ в бібліотеці  під гаслом:(«Візьми»,»Прочитай»,»Передай»,»Принеси») «Прочитав сам – дай прочитати іншому)</vt:lpstr>
      <vt:lpstr>Бібліотечні уроки</vt:lpstr>
      <vt:lpstr>Співпраця з  публічними бібліотеками </vt:lpstr>
      <vt:lpstr>Флешмоб – читання під гаслом «Читати»</vt:lpstr>
      <vt:lpstr>Флешмоб - читання</vt:lpstr>
      <vt:lpstr>ІНФОРМАЦІЙНЕ  ЗАБЕЗПЕЧЕННЯ ВПО</vt:lpstr>
      <vt:lpstr>Сайт бібліотекаря Беспалої Л.Д</vt:lpstr>
      <vt:lpstr>Інтерв’ю «Чи любите Ви читати?»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PK</dc:creator>
  <cp:lastModifiedBy>Admin</cp:lastModifiedBy>
  <cp:revision>174</cp:revision>
  <cp:lastPrinted>2023-09-22T07:55:25Z</cp:lastPrinted>
  <dcterms:created xsi:type="dcterms:W3CDTF">2023-09-19T06:58:34Z</dcterms:created>
  <dcterms:modified xsi:type="dcterms:W3CDTF">2023-09-22T08:40:55Z</dcterms:modified>
</cp:coreProperties>
</file>