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86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0" d="100"/>
          <a:sy n="70" d="100"/>
        </p:scale>
        <p:origin x="714" y="72"/>
      </p:cViewPr>
      <p:guideLst>
        <p:guide orient="horz" pos="2137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D66669-F597-4826-8AB7-DCDC1E7B173C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FE67D-9365-4055-8E16-E8B45F9A0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826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E67D-9365-4055-8E16-E8B45F9A04B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882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E67D-9365-4055-8E16-E8B45F9A04B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151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EE8E8-392A-4B21-AADA-B887E1AF9A9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F5834-81AA-400F-9BBC-B7C6134637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559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EE8E8-392A-4B21-AADA-B887E1AF9A9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F5834-81AA-400F-9BBC-B7C6134637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235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EE8E8-392A-4B21-AADA-B887E1AF9A9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F5834-81AA-400F-9BBC-B7C6134637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241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EE8E8-392A-4B21-AADA-B887E1AF9A9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F5834-81AA-400F-9BBC-B7C6134637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08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EE8E8-392A-4B21-AADA-B887E1AF9A9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F5834-81AA-400F-9BBC-B7C6134637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967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EE8E8-392A-4B21-AADA-B887E1AF9A9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F5834-81AA-400F-9BBC-B7C6134637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730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EE8E8-392A-4B21-AADA-B887E1AF9A9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F5834-81AA-400F-9BBC-B7C6134637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311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EE8E8-392A-4B21-AADA-B887E1AF9A9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F5834-81AA-400F-9BBC-B7C6134637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930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EE8E8-392A-4B21-AADA-B887E1AF9A9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F5834-81AA-400F-9BBC-B7C6134637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262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EE8E8-392A-4B21-AADA-B887E1AF9A9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F5834-81AA-400F-9BBC-B7C6134637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60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EE8E8-392A-4B21-AADA-B887E1AF9A9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F5834-81AA-400F-9BBC-B7C6134637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471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EE8E8-392A-4B21-AADA-B887E1AF9A9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F5834-81AA-400F-9BBC-B7C6134637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544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544033" cy="1327197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Рисунок 4" descr="http://odb.km.ua/uploads/images/1(7)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00" t="11562" r="12334" b="19926"/>
          <a:stretch/>
        </p:blipFill>
        <p:spPr bwMode="auto">
          <a:xfrm>
            <a:off x="633482" y="744821"/>
            <a:ext cx="10516739" cy="57378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92375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ru-RU" sz="2800" b="1" i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74712" y="2096294"/>
            <a:ext cx="5221288" cy="3807725"/>
          </a:xfrm>
          <a:prstGeom prst="rect">
            <a:avLst/>
          </a:prstGeom>
        </p:spPr>
      </p:pic>
      <p:pic>
        <p:nvPicPr>
          <p:cNvPr id="5" name="Объект 5" descr="http://odb.km.ua/uploads/images/%D0%B2%D0%B8%D1%85%D0%BE%D0%B2%D0%BE%D1%8E%20%D0%BB%D1%8E%D0%B4%D0%B8%D0%BD%D1%83%20%D1%96%20%D0%B3%D1%80%D0%BE%D0%BC%D0%B0%D0%B4%D0%B0%D0%BD%D0%B8%D0%BD%D0%B0.jpg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2096294"/>
            <a:ext cx="2667000" cy="381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593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Чи знаєте ви що…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38200" y="1690688"/>
            <a:ext cx="10980761" cy="3679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ru-RU" sz="28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Декларація</a:t>
            </a:r>
            <a:r>
              <a:rPr lang="ru-RU" sz="44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принципів</a:t>
            </a:r>
            <a:r>
              <a:rPr lang="ru-RU" sz="44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толерантності</a:t>
            </a:r>
            <a:r>
              <a:rPr lang="ru-RU" sz="44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проголошена</a:t>
            </a:r>
            <a:r>
              <a:rPr lang="ru-RU" sz="44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44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підписана</a:t>
            </a:r>
            <a:r>
              <a:rPr lang="ru-RU" sz="44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16 листопада 1995 року державами – членами </a:t>
            </a:r>
            <a:r>
              <a:rPr lang="ru-RU" sz="44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44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Об'єднаних</a:t>
            </a:r>
            <a:r>
              <a:rPr lang="ru-RU" sz="44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Націй</a:t>
            </a:r>
            <a:r>
              <a:rPr lang="ru-RU" sz="44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44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sz="44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44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науки і </a:t>
            </a:r>
            <a:r>
              <a:rPr lang="ru-RU" sz="44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sz="44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754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Стаття1</a:t>
            </a:r>
            <a:r>
              <a:rPr lang="ru-RU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 </a:t>
            </a:r>
            <a:r>
              <a:rPr lang="ru-RU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Поняття</a:t>
            </a:r>
            <a:r>
              <a:rPr lang="ru-RU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толерантності</a:t>
            </a:r>
            <a:r>
              <a:rPr lang="ru-RU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ru-RU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41445" y="2136339"/>
            <a:ext cx="1071235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1.1.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Толерантність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означає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поважання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сприйняття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розуміння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багатого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різноманіття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культур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нашого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світу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форм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самовираження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самовиявлення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людської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особистості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Формуванню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толерантності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сприяють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знання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відкритість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спілкування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свобода думки,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совісті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переконань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Толерантність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єдність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різноманітті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не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тільки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моральний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обов'язок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а й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політична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правова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потреба.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Толерантність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те,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уможливлює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досягнення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миру,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сприяє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переходу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культури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війни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культури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миру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64676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38200" y="2399690"/>
            <a:ext cx="10515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1.2.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Толерантність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не поступка,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поблажливість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чи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потурання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Толерантність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передусім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активна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позиція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формується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основі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визнання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універсальних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прав та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основних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свобод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людини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Толерантність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жодному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разі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не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бути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виправданням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посяганню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ці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цінності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Толерантність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повинні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виявляти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кожна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людина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групи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людей та </a:t>
            </a:r>
            <a:r>
              <a:rPr lang="ru-RU" sz="36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держави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36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Стаття1</a:t>
            </a:r>
            <a:r>
              <a:rPr lang="ru-RU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 </a:t>
            </a:r>
            <a:r>
              <a:rPr lang="ru-RU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Поняття</a:t>
            </a:r>
            <a:r>
              <a:rPr lang="ru-RU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толерантності</a:t>
            </a:r>
            <a:r>
              <a:rPr lang="ru-RU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ru-RU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791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Стаття1.  </a:t>
            </a:r>
            <a:r>
              <a:rPr lang="ru-RU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Поняття</a:t>
            </a:r>
            <a:r>
              <a:rPr lang="ru-RU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толерантності</a:t>
            </a:r>
            <a:r>
              <a:rPr lang="ru-RU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ru-RU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38200" y="2049199"/>
            <a:ext cx="10515600" cy="4834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1.4.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толерантності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терпимого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соціальної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несправедливості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відмови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чужих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переконань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дотримуватись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переконань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визнає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право за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визнання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люди з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відрізняються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зовнішнім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виглядом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становищем,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мовою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поведінкою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право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жити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мирі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зберігати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індивідуальність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погляди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нав'язані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sz="320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40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Риси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толерантності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особистості</a:t>
            </a:r>
            <a:r>
              <a:rPr lang="ru-RU" b="1" i="1" dirty="0"/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38200" y="2049183"/>
            <a:ext cx="10515600" cy="48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0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терпіння</a:t>
            </a:r>
            <a:r>
              <a:rPr lang="ru-RU" sz="32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доброзичливість</a:t>
            </a:r>
            <a:r>
              <a:rPr lang="ru-RU" sz="32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32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співпереживати</a:t>
            </a:r>
            <a:r>
              <a:rPr lang="ru-RU" sz="32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уміння</a:t>
            </a:r>
            <a:r>
              <a:rPr lang="ru-RU" sz="32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слухати</a:t>
            </a:r>
            <a:r>
              <a:rPr lang="ru-RU" sz="32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витримка</a:t>
            </a:r>
            <a:r>
              <a:rPr lang="ru-RU" sz="32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довіра</a:t>
            </a:r>
            <a:r>
              <a:rPr lang="ru-RU" sz="32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чуйність</a:t>
            </a:r>
            <a:r>
              <a:rPr lang="ru-RU" sz="32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уміння</a:t>
            </a:r>
            <a:r>
              <a:rPr lang="ru-RU" sz="32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поставити</a:t>
            </a:r>
            <a:r>
              <a:rPr lang="ru-RU" sz="32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себе на </a:t>
            </a:r>
            <a:r>
              <a:rPr lang="ru-RU" sz="32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32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іншої</a:t>
            </a:r>
            <a:r>
              <a:rPr lang="ru-RU" sz="32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32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почуття</a:t>
            </a:r>
            <a:r>
              <a:rPr lang="ru-RU" sz="32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гумору</a:t>
            </a:r>
            <a:r>
              <a:rPr lang="ru-RU" sz="32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0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книги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допоможуть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вам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виховати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толерантність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640080"/>
            <a:ext cx="5181600" cy="553688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♦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Белик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Э.В. Современная энциклопедия общения : 1000 правил этикета/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Э.В.Белик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Донецк : БАО, 2005. – 448 с.</a:t>
            </a:r>
            <a:b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ru-RU" sz="2400" b="1" dirty="0" smtClean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2400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книга про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взаємоповагу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чуйність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ввічливість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хороші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манери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Скориставшись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нею, </a:t>
            </a:r>
            <a:r>
              <a:rPr lang="ru-RU" sz="2400" b="1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навчитися</a:t>
            </a:r>
            <a:r>
              <a:rPr lang="ru-RU" sz="2400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достойно, правильно, толерантно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поводити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себе в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суспільстві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честю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виходити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складних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ситуацій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sz="2400" dirty="0"/>
          </a:p>
        </p:txBody>
      </p:sp>
      <p:pic>
        <p:nvPicPr>
          <p:cNvPr id="5" name="Объект 4" descr="http://odb.km.ua/uploads/images/%D1%81%D0%BE%D0%B2%D1%80%D0%B5%D0%BC%D0%B5%D0%BD%D0%B0%D1%8F%20%D0%B5%D0%BD%D1%86%20%D0%BE%D0%B1%D1%88%D0%B5%D0%BD%D0%B8%D1%8F.jpg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97" y="1825625"/>
            <a:ext cx="4080680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0636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365125"/>
            <a:ext cx="5181600" cy="581183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♦ 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: каталог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виставки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К. : Дух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2009. – 89 с.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2000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присвячені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відомим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людям,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сповідували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ідеї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толерантності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правозахисникові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Петру </a:t>
            </a:r>
            <a:r>
              <a:rPr lang="ru-RU" sz="2000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Григоренку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українським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політв'язням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педагогові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Янушу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Корчаку,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письменнику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Василю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Ярошенку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Митрополиту Андрею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Шептицькому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дітям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вихователям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міжнародного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табору “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толерантності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та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багатьом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Тут представлено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короткі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біографічні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фотоматеріали</a:t>
            </a:r>
            <a:r>
              <a:rPr lang="ru-RU" sz="2000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письменницькі</a:t>
            </a:r>
            <a:r>
              <a:rPr lang="ru-RU" sz="2000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тексти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Сподіваюся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книга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зацікавить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бажаючих</a:t>
            </a:r>
            <a:r>
              <a:rPr lang="ru-RU" sz="2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endParaRPr lang="ru-RU" sz="2000" dirty="0"/>
          </a:p>
        </p:txBody>
      </p:sp>
      <p:pic>
        <p:nvPicPr>
          <p:cNvPr id="5" name="Объект 4" descr="http://odb.km.ua/uploads/images/%D0%B4%D0%B6%D0%B5%D1%80%D0%B5%D0%BB%D0%B0%20%D1%82%D0%BE%D0%BB%D0%B5%D1%80%D0%B0%D0%BD%D1%82%D0%BD%D0%BE%D1%81%D1%82%D1%96.jpg"/>
          <p:cNvPicPr>
            <a:picLocks noGrp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5"/>
            <a:ext cx="4373880" cy="61553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30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365125"/>
            <a:ext cx="5181600" cy="5811838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♦ Зотова Н.В. Усе про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виживання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школі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/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Н.В.Зотова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Х. : Ранок, 2010. – 64 с. :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ілюстр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книга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розповість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як грамотно і толерантно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будувати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стосунки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b="1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однокласниками</a:t>
            </a:r>
            <a:r>
              <a:rPr lang="ru-RU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вчителями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поводитися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конфліктній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розв'язувати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навчальні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бути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визнаним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шанованим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авторитетним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і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багато-багато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дізнатися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Болонську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кордоном та про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професії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ХХІ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b="1" dirty="0">
              <a:solidFill>
                <a:srgbClr val="993300"/>
              </a:solidFill>
            </a:endParaRPr>
          </a:p>
        </p:txBody>
      </p:sp>
      <p:pic>
        <p:nvPicPr>
          <p:cNvPr id="5" name="Объект 4" descr="http://odb.km.ua/uploads/images/%D1%83%D1%81%D0%B5%20%D0%BF%D1%80%D0%BE%20%D0%B2%D0%B8%D0%B6%D0%B8%D0%B2%D0%B0%D0%BD%D0%BD%D1%8F%20%D0%B2%20%D1%88%D0%BA%D0%BE%D0%BB%D1%96.jpg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5"/>
            <a:ext cx="4203510" cy="55411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3942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0"/>
            <a:ext cx="5181600" cy="6176963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♦ Искусство общения: друзья и родители. – М. : Махаон, 2009. – 128 с. : ил.</a:t>
            </a:r>
            <a:b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дівчатка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розумні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допитливі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мріє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міцну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дружбу і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любов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хоче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гарно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виглядати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знайдуть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книзі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цінних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порад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як стати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суперподружкою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правильно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будувати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стосунки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батьками, як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вибирати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друзів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стати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лідером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друзів</a:t>
            </a: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т.д.</a:t>
            </a:r>
          </a:p>
          <a:p>
            <a:endParaRPr lang="ru-RU" b="1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 descr="http://odb.km.ua/uploads/images/%D0%B8%D1%81%D0%BA%D1%83%D1%81%D0%B2%D0%BE%20%D0%BE%D0%B1%D1%89%D0%B5%D0%BD%D0%B8%D1%8F.jpg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5"/>
            <a:ext cx="4099560" cy="60484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7574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365125"/>
            <a:ext cx="5181600" cy="6172834"/>
          </a:xfrm>
        </p:spPr>
        <p:txBody>
          <a:bodyPr>
            <a:normAutofit fontScale="85000" lnSpcReduction="20000"/>
          </a:bodyPr>
          <a:lstStyle/>
          <a:p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♦ Мовчун А.І. 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Абетка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моральності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: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характері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твоїм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/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А.І.Мовчун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А.В.Мовчун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К. :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Навчальна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книга, 2004. – 271 с.</a:t>
            </a:r>
            <a:b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ru-RU" sz="3100" b="1" dirty="0" smtClean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100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стати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вихованими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чемними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ввічливими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добрими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делікатними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благородними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зрештою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толерантними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скористайтесь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Абеткою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моральності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книга </a:t>
            </a:r>
            <a:r>
              <a:rPr lang="ru-RU" sz="3100" b="1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познайомить</a:t>
            </a:r>
            <a:r>
              <a:rPr lang="ru-RU" sz="3100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лексикою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моральності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Можна 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дізнатися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абетку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моральності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Розповіді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підкріплюються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цікавими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художніми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текстами,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допомагають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розкрити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сучасне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того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sz="3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слова.</a:t>
            </a:r>
          </a:p>
          <a:p>
            <a:endParaRPr lang="ru-RU" b="1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 descr="http://odb.km.ua/uploads/images/%D0%B0%D0%B1%D0%B5%D1%82%D0%BA%D0%B0%20%D0%BC%D0%BE%D1%80%D0%B0%D0%BB%D1%8C%D0%BD%D0%BE%D1%81%D1%82%D1%96.jpg"/>
          <p:cNvPicPr>
            <a:picLocks noGrp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6"/>
            <a:ext cx="4351020" cy="6172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7411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365125"/>
            <a:ext cx="5181600" cy="58118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/>
              <a:t> 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♦ 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Обрії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порозуміння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/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упоряд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А.Ленчовська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2-е вид. – К. : Дух і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літера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2009. – 192 с.</a:t>
            </a:r>
            <a:b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 Даний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збірничок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400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уривків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невеликих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художніх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творів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публіцистичних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головна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тема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осмислення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людської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солідарності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порозуміння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Сюди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уривок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повісті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Антуана де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Сент-Екзюпері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“Маленький принц”, фрагмент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щоденника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Анни Франк, фрагмент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Пастирського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послання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“Не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убий!”Андрея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Шептицького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“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Дивний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кіт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та “Одна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сторінка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моєму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шкільному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Василя  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Ярошенка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цікавих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творів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допоможуть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знайти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непростих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життєвих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ситуацій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400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 descr="http://odb.km.ua/uploads/images/%D0%BE%D0%B1%D1%80%D1%96%D1%97%20%D0%BF%D0%BE%D1%80%D0%BE%D0%B7%D1%83%D0%BC%D1%96%D0%BD%D0%BD%D1%8F.jpg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5"/>
            <a:ext cx="4168139" cy="60128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5577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880"/>
            <a:ext cx="5181600" cy="5994083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♦ 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Анна Франк. – Амстердам :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Товариство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“Анна Франк”, 2009. – 93 с.</a:t>
            </a:r>
            <a:b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книжка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ознайомить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історією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дівчинки-підлітка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Анни Франк, яка стала жертвою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переслідування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євреїв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Другої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Світової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війни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Книга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сімейних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фотографій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цитат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щоденника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них видно,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страхів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переслідувань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зазнали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євреї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біографія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доповнена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свідоцтвами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людей,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пережили холокост. Через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розповіді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зрозуміти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цінність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терплячості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взаємної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поваги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важливість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Объект 4" descr="http://odb.km.ua/uploads/images/%D1%83%D1%80%D0%BE%D0%BA%20%D1%96%D1%81%D1%82%D0%BE%D1%80%D1%96%D1%97.jpg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5"/>
            <a:ext cx="4259580" cy="63328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3784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12420" y="369398"/>
            <a:ext cx="11567160" cy="6646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♦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Музиченко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Я. </a:t>
            </a:r>
            <a:r>
              <a:rPr lang="ru-RU" sz="40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40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ж, як ми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: 16 листопада –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Міжнародний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день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толерантності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Я.Музиченко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//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Україна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молода. – 2010. – 16 листопада.</a:t>
            </a:r>
            <a:b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Толерантність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властивість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сильної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слабкої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вияв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пасивності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активна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громадська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позиція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У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даній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статті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піднімаються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надзвичайно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важливі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висвітлюється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багаторічний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дитячого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табору “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толерантності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 де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підлітки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навчаються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міжетнічної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міжрелігійної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взаєморозуміння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647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46084"/>
            <a:ext cx="12192000" cy="5431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♦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Тягельська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Л. </a:t>
            </a:r>
            <a:r>
              <a:rPr lang="ru-RU" sz="40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Учимося</a:t>
            </a:r>
            <a:r>
              <a:rPr lang="ru-RU" sz="40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40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толерантними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/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Л.Тягельська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// Психолог. – 2010. – № 15. – С. 19-21.</a:t>
            </a:r>
            <a:b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 У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статті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практичний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психолог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пояснює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толерантність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настанови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як бути толерантною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людиною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виховати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терпіння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розуміння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дружнє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спокій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адекватне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сприйняття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непростих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ситуацій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4800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4340" y="2345563"/>
            <a:ext cx="11430000" cy="4670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♦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Чернишова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Л. </a:t>
            </a:r>
            <a:r>
              <a:rPr lang="ru-RU" sz="40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Терпимість</a:t>
            </a:r>
            <a:r>
              <a:rPr lang="ru-RU" sz="40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40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мудрість</a:t>
            </a:r>
            <a:r>
              <a:rPr lang="ru-RU" sz="40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душі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: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заняття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елементами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тренінгу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Л.Чернишова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// Психолог. – 2013. – № 3. – С. 29-30.</a:t>
            </a:r>
            <a:b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Ігри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вправи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пропонує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психолог у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даному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занятті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допоможуть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зрозуміти</a:t>
            </a:r>
            <a:r>
              <a:rPr lang="ru-RU" sz="4000" dirty="0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значить бути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толерантним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познайомлять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найважливішими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рисами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толерантної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40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759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err="1"/>
              <a:t>Шановні</a:t>
            </a:r>
            <a:r>
              <a:rPr lang="ru-RU" b="1" i="1" dirty="0"/>
              <a:t> </a:t>
            </a:r>
            <a:r>
              <a:rPr lang="ru-RU" b="1" i="1" smtClean="0"/>
              <a:t>викладачі! </a:t>
            </a:r>
            <a:r>
              <a:rPr lang="ru-RU" b="1" i="1" dirty="0" err="1"/>
              <a:t>Використайте</a:t>
            </a:r>
            <a:r>
              <a:rPr lang="ru-RU" b="1" i="1" dirty="0"/>
              <a:t> в </a:t>
            </a:r>
            <a:r>
              <a:rPr lang="ru-RU" b="1" i="1" dirty="0" err="1"/>
              <a:t>роботі</a:t>
            </a:r>
            <a:r>
              <a:rPr lang="ru-RU" b="1" i="1" dirty="0"/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 descr="http://odb.km.ua/uploads/images/%D1%86%D0%B5%D0%BD%D1%82%D1%80%20%D0%B4%D1%96%D0%B0%D0%BB%D0%BE%D0%B3%D1%83%20%D0%BA%D1%83%D0%BB%D1%8C%D1%82%D1%83%D1%8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4191000" cy="503682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6355080" y="1456473"/>
            <a:ext cx="5394960" cy="7186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♦ </a:t>
            </a:r>
            <a:r>
              <a:rPr lang="ru-RU" sz="24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4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4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центр </a:t>
            </a:r>
            <a:r>
              <a:rPr lang="ru-RU" sz="24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діалогу</a:t>
            </a:r>
            <a:r>
              <a:rPr lang="ru-RU" sz="24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культур і </a:t>
            </a:r>
            <a:r>
              <a:rPr lang="ru-RU" sz="24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4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толерантності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: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консультативні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допомогу</a:t>
            </a:r>
            <a:r>
              <a:rPr lang="ru-RU" sz="2400" dirty="0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класним</a:t>
            </a:r>
            <a:r>
              <a:rPr lang="ru-RU" sz="2400" dirty="0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керівникам</a:t>
            </a:r>
            <a:r>
              <a:rPr lang="ru-RU" sz="2400" dirty="0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обласна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400" dirty="0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Т.Г.Шевченка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Хмельницький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[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б.в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.], 2012. – 30 с.</a:t>
            </a:r>
            <a:b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консультативні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практичні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поради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звернути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доцільно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організувати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навчальному</a:t>
            </a:r>
            <a:r>
              <a:rPr lang="ru-RU" sz="2400" dirty="0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закладі</a:t>
            </a:r>
            <a:r>
              <a:rPr lang="ru-RU" sz="2400" dirty="0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метою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виховання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толерантності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Тут </a:t>
            </a:r>
            <a:r>
              <a:rPr lang="ru-RU" sz="2400" dirty="0" err="1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dirty="0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знайти</a:t>
            </a:r>
            <a:r>
              <a:rPr lang="ru-RU" sz="2400" dirty="0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орієнтовну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програму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тижня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толерантності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сценарії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уроків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толерантності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свят, тести,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діагностику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толерантної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особистості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цікаві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варто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використати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роботі</a:t>
            </a:r>
            <a:r>
              <a:rPr lang="ru-RU" sz="24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411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6172200" y="365125"/>
            <a:ext cx="5181600" cy="581183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♦ 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Виховуємо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людину</a:t>
            </a:r>
            <a:r>
              <a:rPr lang="ru-RU" sz="2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громадянина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: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.-метод.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посібник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упоряд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С.Буров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О.Войтенко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І.Костюк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К. :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Відродження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2009. – 127 с. :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ілюстр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навчально-методичний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посібник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вчителів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громадянознавства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суспільних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дисциплін</a:t>
            </a:r>
            <a:r>
              <a:rPr lang="ru-RU" sz="2400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уроках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позаурочній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Знайомство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прикладами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інтолерантності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дискримінації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допоможе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пояснити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дітям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цінності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демократії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окремий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розділ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виділено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тему “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Виховання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громадянина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вчителя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endParaRPr lang="ru-RU" sz="2400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 descr="http://odb.km.ua/uploads/images/%D0%B2%D0%B8%D1%85%D0%BE%D0%B2%D0%BE%D1%8E%20%D0%BB%D1%8E%D0%B4%D0%B8%D0%BD%D1%83%20%D1%96%20%D0%B3%D1%80%D0%BE%D0%BC%D0%B0%D0%B4%D0%B0%D0%BD%D0%B8%D0%BD%D0%B0.jpg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5"/>
            <a:ext cx="4602480" cy="62185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69433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-662782"/>
            <a:ext cx="10515600" cy="1325563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6172200" y="-662783"/>
            <a:ext cx="5181600" cy="6839746"/>
          </a:xfrm>
        </p:spPr>
        <p:txBody>
          <a:bodyPr>
            <a:normAutofit fontScale="400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>
              <a:lnSpc>
                <a:spcPct val="120000"/>
              </a:lnSpc>
            </a:pPr>
            <a:r>
              <a:rPr lang="ru-RU" sz="5100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♦ 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Войтенко О. </a:t>
            </a:r>
            <a:r>
              <a:rPr lang="ru-RU" sz="5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Я, </a:t>
            </a:r>
            <a:r>
              <a:rPr lang="ru-RU" sz="5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5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1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51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вона…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: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посібник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вчителів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5100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антидискримінаційної</a:t>
            </a:r>
            <a:r>
              <a:rPr lang="ru-RU" sz="5100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О.Войтенко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Ю.Комаров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І.Костюк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К. :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Відродження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2009. – 119 с. :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ілюстр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 </a:t>
            </a:r>
          </a:p>
          <a:p>
            <a:pPr>
              <a:lnSpc>
                <a:spcPct val="120000"/>
              </a:lnSpc>
            </a:pPr>
            <a:r>
              <a:rPr lang="ru-RU" sz="5100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Даний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посібник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використані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вчителями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суспільно-гуманітарних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дисциплін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класними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керівниками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100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педагогами-</a:t>
            </a:r>
            <a:r>
              <a:rPr lang="ru-RU" sz="5100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організаторами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присвячені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роботі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поняттям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дискримінації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конкретних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історичних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сучасних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прикладах.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Особлива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увага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приділяється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формуванню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негативного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будь-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проявів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дискримінації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суспільстві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усвідомленої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цінності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основи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міжлюдської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51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 descr="http://odb.km.ua/uploads/images/%D1%8F%20%D1%82%D0%B8%20%D0%B2%D1%96%D0%BD%20%D0%B2%D0%BE%D0%BD%D0%B0.jpg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2781"/>
            <a:ext cx="5486400" cy="7360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65633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6172200" y="365125"/>
            <a:ext cx="5181600" cy="581183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♦ </a:t>
            </a:r>
            <a:r>
              <a:rPr lang="ru-RU" sz="24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Полікультуріка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: як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організувати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виховання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міжкультурної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толеран-тності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позашкільній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метод.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посібник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авт.-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упоряд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А.Ленчовська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К.Крей-дерман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М.Грінберг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К. :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Майстерня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книги, 2010. – 344 с. :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ілюстр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 </a:t>
            </a:r>
            <a:endParaRPr lang="ru-RU" sz="2400" dirty="0" smtClean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книжці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достатньо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того,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познайомити</a:t>
            </a:r>
            <a:r>
              <a:rPr lang="ru-RU" sz="2400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400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народами,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проживають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Даний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посібник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побудо-ваний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інтерактивних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методах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спільноти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проживають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подана тут у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розроблених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уроків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теми: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народна культура,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релігійні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традиції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Вміщено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Дня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пам'яті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традиції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націй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і Дня прав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рекомендації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психологів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solidFill>
                <a:srgbClr val="993300"/>
              </a:solidFill>
            </a:endParaRPr>
          </a:p>
        </p:txBody>
      </p:sp>
      <p:pic>
        <p:nvPicPr>
          <p:cNvPr id="8" name="Объект 7" descr="http://odb.km.ua/uploads/images/%D0%BF%D0%BE%D0%BB%D1%96%D0%BA%D1%83%D0%BB%D1%8C%D1%82%D1%83%D1%80%D0%B0.jpg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5"/>
            <a:ext cx="3919537" cy="61271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95841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0040" y="1166843"/>
            <a:ext cx="1187196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Література</a:t>
            </a:r>
            <a:r>
              <a:rPr lang="ru-RU" sz="2800" b="1" i="1" dirty="0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 smtClean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Бондарчук 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А.В. 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Сделай шаг навстречу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: школа толерантности /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А.В.Бондарчук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Позакласний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час. – 2010. – № 10. – С. 30-32.</a:t>
            </a:r>
            <a:b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♦ Буйвол М. 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Позитивне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значення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толерантності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: метод.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розробка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виховного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заходу /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М.Буйвол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// Психолог. – 2011. – № 7. – С. 17-20.</a:t>
            </a:r>
            <a:b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♦ 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Гармонія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різноманіття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: 16 листопада –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Міжнародний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день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толерантності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Позакласний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час. – 2010. – № 10. – С. 24.</a:t>
            </a:r>
            <a:b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♦ 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Декларація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принципів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толерантності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: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проголошена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підписана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16 листопада 1995 р. державами – членами ООН //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Майбуття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– 2007. – № 23.</a:t>
            </a:r>
            <a:b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♦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Докуніна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О.Я. 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Живу без 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конфліктів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: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сутність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структура та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особливості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розвитку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толерантності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особистості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/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О.Я.Докуніна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Шкільний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світ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– 2008. – № 10. – С. 5-7.</a:t>
            </a:r>
            <a:b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84032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1305342"/>
            <a:ext cx="115671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♦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Зарівна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О. 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Толерантність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як 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елемент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світогляду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культури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О.Зарівна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Рідна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школа. – 2008. – № 6. – С. 21-23.</a:t>
            </a:r>
            <a:b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♦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Моцна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В. 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ім'я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загального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добра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школа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толерантності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/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В.Моцна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Позакласний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час. – 2010. – № 10. – С. 25-27.</a:t>
            </a:r>
            <a:b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♦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Півторак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О.М. 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Вчимося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жити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толерантно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: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заняття-тренінг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учнями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7-8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/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О.М.Півторак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Шкільна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бібліотека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– 2013. – № 13-14.</a:t>
            </a:r>
            <a:b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♦ Прокопенко Т.В. 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Толерантність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врятує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світ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/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Т.В.Прокопенко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Позакласний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час. – 2010. – № 10. – С. 28-29.</a:t>
            </a:r>
            <a:b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♦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Рабчевська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В.В. 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Спілкуймося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відкритим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серцем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/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В.В.Рабчевська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Виховна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робота в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школі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– 2011. – № 4. – С. 15-16.</a:t>
            </a:r>
            <a:b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086136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604655"/>
            <a:ext cx="12192000" cy="4679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♦ Сидоренко Н.М. 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Толерантність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нетерпимість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/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Н.М.Сидоренко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//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Виховна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робота в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школі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– 2010. – № 10. – С. 40-43.</a:t>
            </a:r>
            <a:b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♦ Столяренко О. 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Проблема 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толерантних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міжособистісних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стосунків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молодіжному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/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О.Столяренко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//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Рідна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школа. – 2010. – № 11. – С. 54-59.</a:t>
            </a:r>
            <a:b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♦ 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Толерантність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шлях до </a:t>
            </a:r>
            <a:r>
              <a:rPr lang="ru-RU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незалежності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: з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виступів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учителів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Вінниччини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міжобласній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науково-практичній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конференції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толерантності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старшокласників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їхнього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культурологічного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//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Українська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література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середніх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школах,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гімназіях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ліцеях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колегіумах</a:t>
            </a:r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– 2010. – № 9. – С. 11-37.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1336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Думки про толерантність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sz="5400" b="1" i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все те не правильне , що тобі не зрозуміле</a:t>
            </a:r>
            <a:endParaRPr lang="ru-RU" sz="5400" b="1" i="1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uk-UA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Г.Сковорода</a:t>
            </a: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український філософ, письменник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6716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uk-UA" sz="4800" b="1" i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Привчи свій розум до сумніву, а серце до терпимості</a:t>
            </a:r>
            <a:endParaRPr lang="ru-RU" sz="4800" b="1" i="1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Георг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Ліхтенберг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німецький вчений , публіцист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516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uk-UA" sz="4400" b="1" i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Дійсна ознака, за якою можна спізнати справжнього мудреця- терпимість</a:t>
            </a:r>
            <a:endParaRPr lang="ru-RU" sz="4400" b="1" i="1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Генріх Ібсен, норвезький драматург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2876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sz="4800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Судити про чесноти людини слід не за її пориваннями, а за щоденними справами</a:t>
            </a:r>
            <a:endParaRPr lang="ru-RU" sz="4800" b="1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Блед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Паскаль, французький фізик, математик, філософ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4165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uk-UA" sz="4800" b="1" i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Толерантність - це мистецтво жити з іншими людьми та з іншими ідеями</a:t>
            </a:r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uk-UA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Кофі Аннан, 7-й Генеральний секретар ООН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0665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Объект 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sz="8000" b="1" i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ru-RU" sz="8000" b="1" i="1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7690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395</Words>
  <Application>Microsoft Office PowerPoint</Application>
  <PresentationFormat>Широкоэкранный</PresentationFormat>
  <Paragraphs>56</Paragraphs>
  <Slides>30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Чи знаєте ви що…</vt:lpstr>
      <vt:lpstr> Стаття1.  Поняття толерантності.  </vt:lpstr>
      <vt:lpstr> Стаття1.  Поняття толерантності.  </vt:lpstr>
      <vt:lpstr>Стаття1.  Поняття толерантності. </vt:lpstr>
      <vt:lpstr>Риси толерантності особистості: </vt:lpstr>
      <vt:lpstr>Ці книги допоможуть вам виховати в собі толерантність: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Шановні викладачі! Використайте в роботі: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Думки про толерантність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PK</dc:creator>
  <cp:lastModifiedBy>PK</cp:lastModifiedBy>
  <cp:revision>25</cp:revision>
  <dcterms:created xsi:type="dcterms:W3CDTF">2017-11-02T09:51:06Z</dcterms:created>
  <dcterms:modified xsi:type="dcterms:W3CDTF">2022-06-09T06:36:41Z</dcterms:modified>
</cp:coreProperties>
</file>