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87" r:id="rId2"/>
    <p:sldId id="256" r:id="rId3"/>
    <p:sldId id="257" r:id="rId4"/>
    <p:sldId id="268" r:id="rId5"/>
    <p:sldId id="269" r:id="rId6"/>
    <p:sldId id="270" r:id="rId7"/>
    <p:sldId id="271" r:id="rId8"/>
    <p:sldId id="272" r:id="rId9"/>
    <p:sldId id="274" r:id="rId10"/>
    <p:sldId id="273" r:id="rId11"/>
    <p:sldId id="275" r:id="rId12"/>
    <p:sldId id="276" r:id="rId13"/>
    <p:sldId id="277" r:id="rId14"/>
    <p:sldId id="278" r:id="rId15"/>
    <p:sldId id="279" r:id="rId16"/>
    <p:sldId id="280" r:id="rId17"/>
    <p:sldId id="281" r:id="rId18"/>
    <p:sldId id="282" r:id="rId19"/>
    <p:sldId id="283" r:id="rId20"/>
    <p:sldId id="284" r:id="rId21"/>
    <p:sldId id="285" r:id="rId22"/>
    <p:sldId id="286" r:id="rId2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725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70" d="100"/>
          <a:sy n="70" d="100"/>
        </p:scale>
        <p:origin x="714" y="72"/>
      </p:cViewPr>
      <p:guideLst>
        <p:guide orient="horz" pos="3725"/>
        <p:guide pos="381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66AAB6-8A8A-4E57-B84F-D76CBF3F1BC5}" type="datetimeFigureOut">
              <a:rPr lang="ru-RU" smtClean="0"/>
              <a:t>08.06.2022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CED30F-F63B-459E-99EB-3853061070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07944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ED30F-F63B-459E-99EB-3853061070FF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86353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05664-6887-49C8-87CE-DE667FDD3745}" type="datetimeFigureOut">
              <a:rPr lang="ru-RU" smtClean="0"/>
              <a:t>08.06.2022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81374-87A0-47B6-B25E-1AFD64CEB1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5450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05664-6887-49C8-87CE-DE667FDD3745}" type="datetimeFigureOut">
              <a:rPr lang="ru-RU" smtClean="0"/>
              <a:t>08.06.2022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81374-87A0-47B6-B25E-1AFD64CEB1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90637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05664-6887-49C8-87CE-DE667FDD3745}" type="datetimeFigureOut">
              <a:rPr lang="ru-RU" smtClean="0"/>
              <a:t>08.06.2022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81374-87A0-47B6-B25E-1AFD64CEB1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31193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05664-6887-49C8-87CE-DE667FDD3745}" type="datetimeFigureOut">
              <a:rPr lang="ru-RU" smtClean="0"/>
              <a:t>08.06.2022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81374-87A0-47B6-B25E-1AFD64CEB1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94106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05664-6887-49C8-87CE-DE667FDD3745}" type="datetimeFigureOut">
              <a:rPr lang="ru-RU" smtClean="0"/>
              <a:t>08.06.2022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81374-87A0-47B6-B25E-1AFD64CEB1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35113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05664-6887-49C8-87CE-DE667FDD3745}" type="datetimeFigureOut">
              <a:rPr lang="ru-RU" smtClean="0"/>
              <a:t>08.06.2022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81374-87A0-47B6-B25E-1AFD64CEB1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52527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05664-6887-49C8-87CE-DE667FDD3745}" type="datetimeFigureOut">
              <a:rPr lang="ru-RU" smtClean="0"/>
              <a:t>08.06.2022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81374-87A0-47B6-B25E-1AFD64CEB1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86037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05664-6887-49C8-87CE-DE667FDD3745}" type="datetimeFigureOut">
              <a:rPr lang="ru-RU" smtClean="0"/>
              <a:t>08.06.2022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81374-87A0-47B6-B25E-1AFD64CEB1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04522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05664-6887-49C8-87CE-DE667FDD3745}" type="datetimeFigureOut">
              <a:rPr lang="ru-RU" smtClean="0"/>
              <a:t>08.06.2022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81374-87A0-47B6-B25E-1AFD64CEB1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29953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05664-6887-49C8-87CE-DE667FDD3745}" type="datetimeFigureOut">
              <a:rPr lang="ru-RU" smtClean="0"/>
              <a:t>08.06.2022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81374-87A0-47B6-B25E-1AFD64CEB1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51823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05664-6887-49C8-87CE-DE667FDD3745}" type="datetimeFigureOut">
              <a:rPr lang="ru-RU" smtClean="0"/>
              <a:t>08.06.2022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81374-87A0-47B6-B25E-1AFD64CEB1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4165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705664-6887-49C8-87CE-DE667FDD3745}" type="datetimeFigureOut">
              <a:rPr lang="ru-RU" smtClean="0"/>
              <a:t>08.06.2022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781374-87A0-47B6-B25E-1AFD64CEB1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671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hyperlink" Target="https://pustunchik.ua/ua/video/documental-films/iz-odessy-s-lyubovyu" TargetMode="Externa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uk-UA" sz="4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Сучасні незвичайні бібліотеки світу</a:t>
            </a:r>
            <a:endParaRPr lang="ru-RU" sz="48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Підготувала: бібліотекар ВПУ №3</a:t>
            </a:r>
          </a:p>
          <a:p>
            <a:r>
              <a:rPr lang="uk-UA" b="1" dirty="0" err="1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Л.Д.Беспала</a:t>
            </a:r>
            <a:endParaRPr lang="ru-RU" b="1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16646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Найнезвичайніші бібліотеки світу, фото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2050" y="2491740"/>
            <a:ext cx="9505950" cy="430356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302895" y="0"/>
            <a:ext cx="11224260" cy="23090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07000"/>
              </a:lnSpc>
              <a:spcAft>
                <a:spcPts val="0"/>
              </a:spcAft>
            </a:pPr>
            <a:r>
              <a:rPr lang="ru-RU" sz="3600" b="1" i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Сучасні</a:t>
            </a:r>
            <a:r>
              <a:rPr lang="uk-UA" sz="3600" b="1" i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незвичайні</a:t>
            </a:r>
            <a:r>
              <a:rPr lang="ru-RU" sz="3600" b="1" i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i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бібліотеки</a:t>
            </a:r>
            <a:r>
              <a:rPr lang="ru-RU" sz="3600" b="1" i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i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світу</a:t>
            </a:r>
            <a:endParaRPr lang="ru-RU" sz="2000" i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ct val="107000"/>
              </a:lnSpc>
              <a:spcAft>
                <a:spcPts val="0"/>
              </a:spcAft>
            </a:pPr>
            <a:r>
              <a:rPr lang="ru-RU" sz="2400" b="1" i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i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Бібліотека</a:t>
            </a:r>
            <a:r>
              <a:rPr lang="ru-RU" sz="2400" b="1" i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— центр </a:t>
            </a:r>
            <a:r>
              <a:rPr lang="ru-RU" sz="2400" b="1" i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спілкування</a:t>
            </a:r>
            <a:endParaRPr lang="ru-RU" sz="2000" i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ts val="1725"/>
              </a:lnSpc>
              <a:spcBef>
                <a:spcPts val="1350"/>
              </a:spcBef>
              <a:spcAft>
                <a:spcPts val="1350"/>
              </a:spcAft>
            </a:pPr>
            <a:r>
              <a:rPr lang="ru-RU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 так давно в </a:t>
            </a:r>
            <a:r>
              <a:rPr lang="ru-RU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столиці</a:t>
            </a:r>
            <a:r>
              <a:rPr lang="ru-RU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Швеції</a:t>
            </a:r>
            <a:r>
              <a:rPr lang="ru-RU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з'явилася</a:t>
            </a:r>
            <a:r>
              <a:rPr lang="ru-RU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фантастична </a:t>
            </a:r>
            <a:r>
              <a:rPr lang="ru-RU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будівля</a:t>
            </a:r>
            <a:r>
              <a:rPr lang="ru-RU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— два </a:t>
            </a:r>
            <a:r>
              <a:rPr lang="ru-RU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перевернуті</a:t>
            </a:r>
            <a:r>
              <a:rPr lang="ru-RU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скляні</a:t>
            </a:r>
            <a:r>
              <a:rPr lang="ru-RU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конуси</a:t>
            </a:r>
            <a:r>
              <a:rPr lang="ru-RU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накриті</a:t>
            </a:r>
            <a:r>
              <a:rPr lang="ru-RU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плитою. Нова </a:t>
            </a:r>
            <a:r>
              <a:rPr lang="ru-RU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бібліотека</a:t>
            </a:r>
            <a:r>
              <a:rPr lang="ru-RU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виявилась</a:t>
            </a:r>
            <a:r>
              <a:rPr lang="ru-RU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не просто </a:t>
            </a:r>
            <a:r>
              <a:rPr lang="ru-RU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місцем</a:t>
            </a:r>
            <a:r>
              <a:rPr lang="ru-RU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любителів</a:t>
            </a:r>
            <a:r>
              <a:rPr lang="ru-RU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почитати</a:t>
            </a:r>
            <a:r>
              <a:rPr lang="ru-RU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Тут </a:t>
            </a:r>
            <a:r>
              <a:rPr lang="ru-RU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проводяться</a:t>
            </a:r>
            <a:r>
              <a:rPr lang="ru-RU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масові</a:t>
            </a:r>
            <a:r>
              <a:rPr lang="ru-RU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заходи і </a:t>
            </a:r>
            <a:r>
              <a:rPr lang="ru-RU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навіть</a:t>
            </a:r>
            <a:r>
              <a:rPr lang="ru-RU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концерти</a:t>
            </a:r>
            <a:r>
              <a:rPr lang="ru-RU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i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8175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70641" y="0"/>
            <a:ext cx="11238186" cy="132343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Бібліотека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космосу</a:t>
            </a:r>
            <a:endParaRPr kumimoji="0" lang="ru-RU" sz="2000" b="0" i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Італійське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000" b="1" i="1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місто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000" b="1" i="1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Перуджа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000" b="1" i="1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000" b="1" i="1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похвалитися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000" b="1" i="1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справжнім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НЛО.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Саме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такому </a:t>
            </a:r>
            <a:r>
              <a:rPr kumimoji="0" lang="ru-RU" sz="2000" b="1" i="1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вигляді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000" b="1" i="1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архітектори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000" b="1" i="1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вирішили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000" b="1" i="1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побудувати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000" b="1" i="1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нову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000" b="1" i="1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бібліотеку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sz="20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25" name="Рисунок 2" descr="Найнезвичайніші бібліотеки світу, фото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238" y="1048300"/>
            <a:ext cx="10565524" cy="5668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4774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Рисунок 38" descr="Найнезвичайніші бібліотеки світу, фото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669" y="1773032"/>
            <a:ext cx="11617379" cy="4928038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Прямоугольник 20"/>
          <p:cNvSpPr/>
          <p:nvPr/>
        </p:nvSpPr>
        <p:spPr>
          <a:xfrm>
            <a:off x="425669" y="179365"/>
            <a:ext cx="11493061" cy="12825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07000"/>
              </a:lnSpc>
              <a:spcAft>
                <a:spcPts val="0"/>
              </a:spcAft>
            </a:pPr>
            <a:r>
              <a:rPr lang="ru-RU" sz="24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Полиця</a:t>
            </a:r>
            <a:r>
              <a:rPr lang="ru-RU" sz="24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книгами</a:t>
            </a:r>
            <a:endParaRPr lang="ru-RU" sz="2400" i="1" dirty="0" smtClean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fontAlgn="base">
              <a:spcBef>
                <a:spcPts val="1350"/>
              </a:spcBef>
              <a:spcAft>
                <a:spcPts val="1350"/>
              </a:spcAft>
            </a:pP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Подивишся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будівлю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— і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відразу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зрозуміло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всередині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Ці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слова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стосуються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публічної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бібліотеки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місті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Канзас, США.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Ззовні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бібліотека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виглядає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величезна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полиця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книгами.</a:t>
            </a:r>
            <a:endParaRPr lang="ru-RU" sz="2000" i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0988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5310" y="0"/>
            <a:ext cx="11634951" cy="17024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07000"/>
              </a:lnSpc>
              <a:spcAft>
                <a:spcPts val="0"/>
              </a:spcAft>
            </a:pP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Олександрійське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сонце</a:t>
            </a:r>
            <a:endParaRPr lang="ru-RU" sz="2000" i="1" dirty="0" smtClean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fontAlgn="base">
              <a:lnSpc>
                <a:spcPts val="1725"/>
              </a:lnSpc>
              <a:spcBef>
                <a:spcPts val="1350"/>
              </a:spcBef>
              <a:spcAft>
                <a:spcPts val="1350"/>
              </a:spcAft>
            </a:pP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Пам'ятаєте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перекази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знамениту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Олександрійську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бібліотеку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де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були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зібрані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тисячі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книг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Древніх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цивілізацій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Сучасна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бібліотека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побудована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якраз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місці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своєї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попередниці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Будівля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просто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вражає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своїм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архітектурним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задумом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посеред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величезного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басейну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підіймається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сонячний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диск.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Така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форма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обрана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невипадково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— вона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символізує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схід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Сонця</a:t>
            </a:r>
            <a:r>
              <a:rPr lang="uk-UA" sz="2000" b="1" i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Знань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Найнезвичайніші бібліотеки світу, фото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386" y="1702454"/>
            <a:ext cx="10109227" cy="50314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05064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2456" y="236482"/>
            <a:ext cx="11729544" cy="1087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07000"/>
              </a:lnSpc>
              <a:spcAft>
                <a:spcPts val="0"/>
              </a:spcAft>
            </a:pPr>
            <a:r>
              <a:rPr lang="ru-RU" sz="2200" b="1" i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Бібліотека-вігвам</a:t>
            </a:r>
            <a:endParaRPr lang="ru-RU" sz="2200" i="1" dirty="0" smtClean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fontAlgn="base">
              <a:lnSpc>
                <a:spcPts val="1725"/>
              </a:lnSpc>
              <a:spcBef>
                <a:spcPts val="1350"/>
              </a:spcBef>
              <a:spcAft>
                <a:spcPts val="1350"/>
              </a:spcAft>
            </a:pPr>
            <a:r>
              <a:rPr lang="ru-RU" sz="2200" b="1" i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Ця</a:t>
            </a:r>
            <a:r>
              <a:rPr lang="ru-RU" sz="2200" b="1" i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i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незвичайна</a:t>
            </a:r>
            <a:r>
              <a:rPr lang="ru-RU" sz="2200" b="1" i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i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бібліотека</a:t>
            </a:r>
            <a:r>
              <a:rPr lang="ru-RU" sz="2200" b="1" i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i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знаходиться</a:t>
            </a:r>
            <a:r>
              <a:rPr lang="ru-RU" sz="2200" b="1" i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200" b="1" i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Нідерландах</a:t>
            </a:r>
            <a:r>
              <a:rPr lang="ru-RU" sz="2200" b="1" i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200" b="1" i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Дивовижа</a:t>
            </a:r>
            <a:r>
              <a:rPr lang="ru-RU" sz="2200" b="1" i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тому, </a:t>
            </a:r>
            <a:r>
              <a:rPr lang="ru-RU" sz="2200" b="1" i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200" b="1" i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i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дах</a:t>
            </a:r>
            <a:r>
              <a:rPr lang="ru-RU" sz="2200" b="1" i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i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будівлі</a:t>
            </a:r>
            <a:r>
              <a:rPr lang="ru-RU" sz="2200" b="1" i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i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покритий</a:t>
            </a:r>
            <a:r>
              <a:rPr lang="ru-RU" sz="2200" b="1" i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травою, а </a:t>
            </a:r>
            <a:r>
              <a:rPr lang="ru-RU" sz="2200" b="1" i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посеред</a:t>
            </a:r>
            <a:r>
              <a:rPr lang="ru-RU" sz="2200" b="1" i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i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нього</a:t>
            </a:r>
            <a:r>
              <a:rPr lang="ru-RU" sz="2200" b="1" i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i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височить</a:t>
            </a:r>
            <a:r>
              <a:rPr lang="ru-RU" sz="2200" b="1" i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i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величезний</a:t>
            </a:r>
            <a:r>
              <a:rPr lang="ru-RU" sz="2200" b="1" i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200" b="1" i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вігвам</a:t>
            </a:r>
            <a:r>
              <a:rPr lang="ru-RU" sz="2200" b="1" i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endParaRPr lang="ru-RU" sz="2200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Найнезвичайніші бібліотеки світу, фото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729" y="1539076"/>
            <a:ext cx="10250542" cy="51404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36901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Найнезвичайніші бібліотеки світу, фото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9615" y="1749973"/>
            <a:ext cx="10211293" cy="489437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572814" y="197304"/>
            <a:ext cx="1161918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</a:t>
            </a:r>
            <a:r>
              <a:rPr lang="ru-RU" sz="20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Національна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бібліотека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Білорусі</a:t>
            </a:r>
            <a:endParaRPr lang="ru-RU" sz="20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Велична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будівля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знаходиться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в'їзді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Мінськ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являє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собою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двадцятиповерховий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ромбокубооктаедр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так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назва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!).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Кожну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секунду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настання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темряви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до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півночі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працює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підсвічування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біблітеки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яке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щосекундно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змінюється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Виглядає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справді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вражаюче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7904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5669" y="0"/>
            <a:ext cx="11035862" cy="15526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ts val="1725"/>
              </a:lnSpc>
              <a:spcBef>
                <a:spcPts val="1350"/>
              </a:spcBef>
              <a:spcAft>
                <a:spcPts val="1350"/>
              </a:spcAft>
            </a:pP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Бібліотека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Штутгарті</a:t>
            </a:r>
            <a:r>
              <a:rPr lang="uk-UA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sz="2000" i="1" dirty="0" smtClean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ts val="1725"/>
              </a:lnSpc>
              <a:spcBef>
                <a:spcPts val="1350"/>
              </a:spcBef>
              <a:spcAft>
                <a:spcPts val="1350"/>
              </a:spcAft>
            </a:pPr>
            <a:r>
              <a:rPr lang="uk-UA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Перше, що впадає в очі, коли відвідуєш бібліотеку у </a:t>
            </a:r>
            <a:r>
              <a:rPr lang="uk-UA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Штутгарті</a:t>
            </a:r>
            <a:r>
              <a:rPr lang="uk-UA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це... книги.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Нічого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дивного,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скажеш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Ти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але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саме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такий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задум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був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дизайнера.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Приміщення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майже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повністю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пофарбоване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білий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колір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стіни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стеля,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полиці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допомагає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відвідувачам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концентрувати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увагу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книгах.</a:t>
            </a:r>
            <a:endParaRPr lang="ru-RU" sz="2000" i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Найнезвичайніші бібліотеки світу, фото 7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411" y="1651379"/>
            <a:ext cx="10884119" cy="51561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11232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2966" y="189206"/>
            <a:ext cx="11414234" cy="11054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ts val="1725"/>
              </a:lnSpc>
              <a:spcBef>
                <a:spcPts val="1350"/>
              </a:spcBef>
              <a:spcAft>
                <a:spcPts val="1350"/>
              </a:spcAft>
            </a:pPr>
            <a:r>
              <a:rPr lang="ru-RU" sz="2400" b="1" i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Бібліотека</a:t>
            </a:r>
            <a:r>
              <a:rPr lang="ru-RU" sz="2400" b="1" i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Пекхема</a:t>
            </a:r>
            <a:r>
              <a:rPr lang="uk-UA" i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</a:p>
          <a:p>
            <a:pPr fontAlgn="base">
              <a:lnSpc>
                <a:spcPts val="1725"/>
              </a:lnSpc>
              <a:spcBef>
                <a:spcPts val="1350"/>
              </a:spcBef>
              <a:spcAft>
                <a:spcPts val="1350"/>
              </a:spcAft>
            </a:pP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Бібліотека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британського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міста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Пекхем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форму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перевернутої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латинської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літери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L»і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виглядає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дуже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незвично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Сьогодні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бібліотека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вважається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однією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найбільш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відвідуваних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світі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i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Найнезвичайніші бібліотеки світу, фото 8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325" y="1907628"/>
            <a:ext cx="10689020" cy="48400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93577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1418" y="210449"/>
            <a:ext cx="11225048" cy="15414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ts val="1725"/>
              </a:lnSpc>
              <a:spcBef>
                <a:spcPts val="1350"/>
              </a:spcBef>
              <a:spcAft>
                <a:spcPts val="1350"/>
              </a:spcAft>
            </a:pPr>
            <a:r>
              <a:rPr lang="ru-RU" sz="2400" b="1" i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Бібліотека</a:t>
            </a:r>
            <a:r>
              <a:rPr lang="ru-RU" sz="2400" b="1" i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Прінстонського</a:t>
            </a:r>
            <a:r>
              <a:rPr lang="ru-RU" sz="2400" b="1" i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університету</a:t>
            </a:r>
            <a:endParaRPr lang="ru-RU" sz="2000" i="1" dirty="0" smtClean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ts val="1725"/>
              </a:lnSpc>
              <a:spcBef>
                <a:spcPts val="1350"/>
              </a:spcBef>
              <a:spcAft>
                <a:spcPts val="1350"/>
              </a:spcAft>
            </a:pP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2008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році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Прінстонський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університет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США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відчинив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двері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нової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бібліотеки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студентів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викладачів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Цим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надзвичайним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проектом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займався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всесвітньо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відомий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архітектор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Френк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Гарі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намагався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спроектувати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будівлю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так,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надихнути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відвідувачів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нові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відкриття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науці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i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Найнезвичайніші бібліотеки світу, фото 9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435" y="1751897"/>
            <a:ext cx="11146220" cy="48696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12985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4357" y="0"/>
            <a:ext cx="11319642" cy="17594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ts val="1725"/>
              </a:lnSpc>
              <a:spcBef>
                <a:spcPts val="1350"/>
              </a:spcBef>
              <a:spcAft>
                <a:spcPts val="1350"/>
              </a:spcAft>
            </a:pPr>
            <a:r>
              <a:rPr lang="ru-RU" sz="24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Екологічна</a:t>
            </a:r>
            <a:r>
              <a:rPr lang="ru-RU" sz="24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бібліотека</a:t>
            </a:r>
            <a:r>
              <a:rPr lang="ru-RU" sz="24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y </a:t>
            </a:r>
            <a:r>
              <a:rPr lang="ru-RU" sz="24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Німеччині</a:t>
            </a:r>
            <a:r>
              <a:rPr lang="ru-RU" sz="24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i="1" dirty="0" smtClean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ts val="1725"/>
              </a:lnSpc>
              <a:spcBef>
                <a:spcPts val="1350"/>
              </a:spcBef>
              <a:spcAft>
                <a:spcPts val="1350"/>
              </a:spcAft>
            </a:pPr>
            <a:r>
              <a:rPr lang="uk-UA" sz="2400" i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Мабуть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найекологічніша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бібліотека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світі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У 2011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році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університеті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Дуйсбург-Ессен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відкрилася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«кругла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бібліотека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». Як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Ти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вже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здогадався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за формою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будівля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нагадує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величезну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сферу,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виділяє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серед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Та не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робить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такою популярною. При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будівництві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бібліотеки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використані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елементи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еко-архітектури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енергозберігаючі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технології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сонячні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батареї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 систему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очищення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води.</a:t>
            </a:r>
            <a:endParaRPr lang="ru-RU" sz="2000" i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Найнезвичайніші бібліотеки світу, фото 10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310" y="1954923"/>
            <a:ext cx="11240814" cy="47296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3530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93683" y="236483"/>
            <a:ext cx="11256579" cy="10143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07000"/>
              </a:lnSpc>
              <a:spcAft>
                <a:spcPts val="0"/>
              </a:spcAft>
            </a:pP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Громадська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бібліотека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Сіетла</a:t>
            </a:r>
            <a:r>
              <a:rPr lang="uk-UA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fontAlgn="base">
              <a:lnSpc>
                <a:spcPct val="107000"/>
              </a:lnSpc>
              <a:spcAft>
                <a:spcPts val="0"/>
              </a:spcAft>
            </a:pPr>
            <a:r>
              <a:rPr lang="uk-UA" b="1" i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b="1" i="1" dirty="0" err="1" smtClean="0">
                <a:solidFill>
                  <a:srgbClr val="5A565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Одинадцятиповерховий</a:t>
            </a:r>
            <a:r>
              <a:rPr lang="ru-RU" b="1" i="1" dirty="0" smtClean="0">
                <a:solidFill>
                  <a:srgbClr val="5A565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solidFill>
                  <a:srgbClr val="5A565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будинок</a:t>
            </a:r>
            <a:r>
              <a:rPr lang="ru-RU" b="1" i="1" dirty="0" smtClean="0">
                <a:solidFill>
                  <a:srgbClr val="5A565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solidFill>
                  <a:srgbClr val="5A565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b="1" i="1" dirty="0" smtClean="0">
                <a:solidFill>
                  <a:srgbClr val="5A565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solidFill>
                  <a:srgbClr val="5A565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скла</a:t>
            </a:r>
            <a:r>
              <a:rPr lang="ru-RU" b="1" i="1" dirty="0" smtClean="0">
                <a:solidFill>
                  <a:srgbClr val="5A565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просто </a:t>
            </a:r>
            <a:r>
              <a:rPr lang="ru-RU" b="1" i="1" dirty="0" err="1" smtClean="0">
                <a:solidFill>
                  <a:srgbClr val="5A565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вражає</a:t>
            </a:r>
            <a:r>
              <a:rPr lang="ru-RU" b="1" i="1" dirty="0" smtClean="0">
                <a:solidFill>
                  <a:srgbClr val="5A565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solidFill>
                  <a:srgbClr val="5A565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своїми</a:t>
            </a:r>
            <a:r>
              <a:rPr lang="ru-RU" b="1" i="1" dirty="0" smtClean="0">
                <a:solidFill>
                  <a:srgbClr val="5A565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solidFill>
                  <a:srgbClr val="5A565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розмірами</a:t>
            </a:r>
            <a:r>
              <a:rPr lang="ru-RU" b="1" i="1" dirty="0" smtClean="0">
                <a:solidFill>
                  <a:srgbClr val="5A565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b="1" i="1" dirty="0" err="1" smtClean="0">
                <a:solidFill>
                  <a:srgbClr val="5A565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виглядом</a:t>
            </a:r>
            <a:r>
              <a:rPr lang="ru-RU" b="1" i="1" dirty="0" smtClean="0">
                <a:solidFill>
                  <a:srgbClr val="5A565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i="1" dirty="0" err="1" smtClean="0">
                <a:solidFill>
                  <a:srgbClr val="5A565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Щорічно</a:t>
            </a:r>
            <a:r>
              <a:rPr lang="ru-RU" b="1" i="1" dirty="0" smtClean="0">
                <a:solidFill>
                  <a:srgbClr val="5A565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solidFill>
                  <a:srgbClr val="5A565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цю</a:t>
            </a:r>
            <a:r>
              <a:rPr lang="ru-RU" b="1" i="1" dirty="0" smtClean="0">
                <a:solidFill>
                  <a:srgbClr val="5A565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solidFill>
                  <a:srgbClr val="5A565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бібліотеку</a:t>
            </a:r>
            <a:r>
              <a:rPr lang="ru-RU" b="1" i="1" dirty="0" smtClean="0">
                <a:solidFill>
                  <a:srgbClr val="5A565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solidFill>
                  <a:srgbClr val="5A565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відвідують</a:t>
            </a:r>
            <a:r>
              <a:rPr lang="ru-RU" b="1" i="1" dirty="0" smtClean="0">
                <a:solidFill>
                  <a:srgbClr val="5A565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 2 </a:t>
            </a:r>
            <a:r>
              <a:rPr lang="ru-RU" b="1" i="1" dirty="0" err="1" smtClean="0">
                <a:solidFill>
                  <a:srgbClr val="5A565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мільйонів</a:t>
            </a:r>
            <a:r>
              <a:rPr lang="ru-RU" b="1" i="1" dirty="0" smtClean="0">
                <a:solidFill>
                  <a:srgbClr val="5A565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solidFill>
                  <a:srgbClr val="5A565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книголюбів</a:t>
            </a:r>
            <a:r>
              <a:rPr lang="ru-RU" b="1" i="1" dirty="0" smtClean="0">
                <a:solidFill>
                  <a:srgbClr val="5A565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Найнезвичайніші бібліотеки світу, фото 1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625" y="1340068"/>
            <a:ext cx="11158920" cy="529721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25669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10236" y="0"/>
            <a:ext cx="11619187" cy="1453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07000"/>
              </a:lnSpc>
              <a:spcAft>
                <a:spcPts val="0"/>
              </a:spcAft>
            </a:pPr>
            <a:r>
              <a:rPr lang="ru-RU" sz="24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Бібліотечний</a:t>
            </a:r>
            <a:r>
              <a:rPr lang="ru-RU" sz="24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курорт</a:t>
            </a:r>
            <a:r>
              <a:rPr lang="uk-UA" sz="24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 fontAlgn="base">
              <a:lnSpc>
                <a:spcPct val="107000"/>
              </a:lnSpc>
              <a:spcAft>
                <a:spcPts val="0"/>
              </a:spcAft>
            </a:pP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Любителям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читати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відпочинку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припаде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душі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бібліотечний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курорт у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Таїланді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Біля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великого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басейну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розташований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не ресторан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якийсь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розважальний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центр, а...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бібліотека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Ти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уяви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як добре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лежати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шезлонзі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яскравою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парасолькою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читати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улюблену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книгу — краса</a:t>
            </a:r>
            <a:endParaRPr lang="ru-RU" sz="2000" i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Найнезвичайніші бібліотеки світу, фото 1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957" y="1453218"/>
            <a:ext cx="10972800" cy="515032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57847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3420" y="0"/>
            <a:ext cx="11776841" cy="11086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07000"/>
              </a:lnSpc>
              <a:spcAft>
                <a:spcPts val="0"/>
              </a:spcAft>
            </a:pPr>
            <a:r>
              <a:rPr lang="ru-RU" sz="24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Casa</a:t>
            </a:r>
            <a:r>
              <a:rPr lang="ru-RU" sz="24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Kike</a:t>
            </a:r>
            <a:r>
              <a:rPr lang="ru-RU" sz="24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бібліотека</a:t>
            </a:r>
            <a:r>
              <a:rPr lang="ru-RU" sz="24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письменника</a:t>
            </a:r>
            <a:endParaRPr lang="ru-RU" sz="2000" i="1" dirty="0" smtClean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ts val="1725"/>
              </a:lnSpc>
              <a:spcBef>
                <a:spcPts val="1350"/>
              </a:spcBef>
              <a:spcAft>
                <a:spcPts val="1350"/>
              </a:spcAft>
            </a:pP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Бібліотека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відомого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письменника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Кейта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Ботсфорда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нараховує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17 000 книг.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Звісно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для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такої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кількості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книг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потрібне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неабияке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приміщення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Так подумав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син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письменника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побудував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ось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такий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шедевр.</a:t>
            </a:r>
            <a:endParaRPr lang="ru-RU" sz="2000" i="1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Найнезвичайніші бібліотеки світу, фото 1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840" y="1545021"/>
            <a:ext cx="10957035" cy="513955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94784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3422" y="394139"/>
            <a:ext cx="10452538" cy="15470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ts val="1725"/>
              </a:lnSpc>
              <a:spcBef>
                <a:spcPts val="1350"/>
              </a:spcBef>
              <a:spcAft>
                <a:spcPts val="1350"/>
              </a:spcAft>
            </a:pPr>
            <a:r>
              <a:rPr lang="ru-RU" sz="24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Бібліотека</a:t>
            </a:r>
            <a:r>
              <a:rPr lang="ru-RU" sz="24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скелі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  <a:p>
            <a:pPr fontAlgn="base">
              <a:lnSpc>
                <a:spcPts val="1725"/>
              </a:lnSpc>
              <a:spcBef>
                <a:spcPts val="1350"/>
              </a:spcBef>
              <a:spcAft>
                <a:spcPts val="1350"/>
              </a:spcAft>
            </a:pP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Побудувати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бібліотеку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скелі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 межами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міста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— а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чому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 і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ні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Серед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джунглів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Колумбії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містечку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Медельїна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знаходиться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бібліотека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яка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здалеку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нагадує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покинуте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місце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стародавньої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цивілізації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Проте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незважаючи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бібліотека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користується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шаленою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популярністю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місцевих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жителів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а й у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туристів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i="1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Найнезвичайніші бібліотеки світу, фото 1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604" y="1941166"/>
            <a:ext cx="11020096" cy="473917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80961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4952" y="242835"/>
            <a:ext cx="1198704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ts val="1725"/>
              </a:lnSpc>
              <a:spcBef>
                <a:spcPts val="1350"/>
              </a:spcBef>
              <a:spcAft>
                <a:spcPts val="1350"/>
              </a:spcAft>
            </a:pPr>
            <a:r>
              <a:rPr lang="ru-RU" sz="2400" b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Безкінечна</a:t>
            </a:r>
            <a:r>
              <a:rPr lang="ru-RU" sz="2400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вежа в </a:t>
            </a:r>
            <a:r>
              <a:rPr lang="ru-RU" sz="2400" b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бібліотеці</a:t>
            </a:r>
            <a:endParaRPr lang="ru-RU" sz="2000" dirty="0" smtClean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ts val="1725"/>
              </a:lnSpc>
              <a:spcBef>
                <a:spcPts val="1350"/>
              </a:spcBef>
              <a:spcAft>
                <a:spcPts val="1350"/>
              </a:spcAft>
            </a:pP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Національній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бібліотеці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Праги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побачити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справжню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книжкову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вежу. На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стелі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підлозі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вежі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встановлені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дзеркала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створюють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ефект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безкінечності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Такий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же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ефект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використано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й в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залах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бібліотеки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Заходиш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приміщення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не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розумієш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де верх, а де низ ;)</a:t>
            </a:r>
            <a:endParaRPr lang="ru-RU" sz="20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Найнезвичайніші бібліотеки світу, фото 1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669" y="1939159"/>
            <a:ext cx="11335406" cy="47744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08771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4952" y="110359"/>
            <a:ext cx="11987048" cy="20682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07000"/>
              </a:lnSpc>
              <a:spcAft>
                <a:spcPts val="0"/>
              </a:spcAft>
            </a:pPr>
            <a:r>
              <a:rPr lang="ru-RU" sz="3600" b="1" i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Міні-бібліотеки</a:t>
            </a:r>
            <a:endParaRPr lang="ru-RU" sz="2000" i="1" dirty="0" smtClean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ct val="107000"/>
              </a:lnSpc>
              <a:spcAft>
                <a:spcPts val="0"/>
              </a:spcAft>
            </a:pPr>
            <a:r>
              <a:rPr lang="ru-RU" sz="2400" b="1" i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Бібліотека</a:t>
            </a:r>
            <a:r>
              <a:rPr lang="ru-RU" sz="2400" b="1" i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b="1" i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зупинці</a:t>
            </a:r>
            <a:r>
              <a:rPr lang="uk-UA" sz="2400" b="1" i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 fontAlgn="base">
              <a:lnSpc>
                <a:spcPct val="107000"/>
              </a:lnSpc>
              <a:spcAft>
                <a:spcPts val="0"/>
              </a:spcAft>
            </a:pP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Чим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зайняти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себе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щоденно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їдучи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метро?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Звісно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ж,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читанням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Саме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тому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жителі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Йорку,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Великобританії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на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одній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зупинок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метро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відкрили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справжнісіньку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бібліотеку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Підземним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книголюбам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такий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подарунок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припав до смаку.</a:t>
            </a:r>
            <a:endParaRPr lang="ru-RU" sz="2000" i="1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Найнезвичайніші бібліотеки світу, фото 1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436724" y="2178617"/>
            <a:ext cx="11095631" cy="44132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46330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4943" y="0"/>
            <a:ext cx="12029090" cy="13210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07000"/>
              </a:lnSpc>
              <a:spcAft>
                <a:spcPts val="0"/>
              </a:spcAft>
            </a:pPr>
            <a:r>
              <a:rPr lang="ru-RU" sz="2400" b="1" i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Автобус-</a:t>
            </a:r>
            <a:r>
              <a:rPr lang="ru-RU" sz="2400" b="1" i="1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бібліотека</a:t>
            </a:r>
            <a:endParaRPr lang="ru-RU" sz="2000" i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ts val="1725"/>
              </a:lnSpc>
              <a:spcBef>
                <a:spcPts val="1350"/>
              </a:spcBef>
              <a:spcAft>
                <a:spcPts val="1350"/>
              </a:spcAft>
            </a:pP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Нове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старого автобуса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починається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болгарському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містечку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Пловдив. Будь-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хто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зайти в автобус і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почитати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книгу абсолютно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безкоштовно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заварити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смачної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кави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чаю у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невеличкій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кухні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тут-таки в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автобусі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i="1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Найнезвичайніші бібліотеки світу, фото 17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082" y="1680751"/>
            <a:ext cx="11291168" cy="517724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33951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4288" y="189187"/>
            <a:ext cx="11101593" cy="11110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ts val="1725"/>
              </a:lnSpc>
              <a:spcBef>
                <a:spcPts val="1350"/>
              </a:spcBef>
              <a:spcAft>
                <a:spcPts val="1350"/>
              </a:spcAft>
            </a:pPr>
            <a:r>
              <a:rPr lang="ru-RU" sz="2400" b="1" i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2400" b="1" i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Бібліотека</a:t>
            </a:r>
            <a:r>
              <a:rPr lang="ru-RU" sz="2400" b="1" i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кафе</a:t>
            </a:r>
            <a:r>
              <a:rPr lang="uk-UA" sz="2400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fontAlgn="base">
              <a:lnSpc>
                <a:spcPts val="1725"/>
              </a:lnSpc>
              <a:spcBef>
                <a:spcPts val="1350"/>
              </a:spcBef>
              <a:spcAft>
                <a:spcPts val="1350"/>
              </a:spcAft>
            </a:pPr>
            <a:r>
              <a:rPr lang="uk-UA" sz="2000" i="1" dirty="0" smtClean="0">
                <a:solidFill>
                  <a:srgbClr val="5A565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уже давно не новинка,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проте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сьогодні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такі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бібліотеки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користуються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просто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шаленою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популярністю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одна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кав'ярень-бібліотек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Манхеттена</a:t>
            </a:r>
            <a:r>
              <a:rPr lang="uk-UA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США.</a:t>
            </a:r>
            <a:endParaRPr lang="ru-RU" sz="2000" i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Найнезвичайніші бібліотеки світу, фото 18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289" y="1433014"/>
            <a:ext cx="11603421" cy="53226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17105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013323" cy="15390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07000"/>
              </a:lnSpc>
              <a:spcAft>
                <a:spcPts val="0"/>
              </a:spcAft>
            </a:pPr>
            <a:r>
              <a:rPr lang="ru-RU" sz="2400" b="1" i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Бібліотека</a:t>
            </a:r>
            <a:r>
              <a:rPr lang="ru-RU" sz="2400" b="1" i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b="1" i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телефонній</a:t>
            </a:r>
            <a:r>
              <a:rPr lang="ru-RU" sz="2400" b="1" i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будці</a:t>
            </a:r>
            <a:endParaRPr lang="ru-RU" sz="2000" i="1" dirty="0" smtClean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ts val="1725"/>
              </a:lnSpc>
              <a:spcBef>
                <a:spcPts val="1350"/>
              </a:spcBef>
              <a:spcAft>
                <a:spcPts val="1350"/>
              </a:spcAft>
            </a:pP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Знамениті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червоні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телефонні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будки у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Великобританії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втрачають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популярність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Для того,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відправляти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утилізацію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британці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придумали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зробити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них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міні-бібліотеки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Такі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бібліотеки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працюють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цілодобово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містять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найрізноманітнішу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літературу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дитячу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історичну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художні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твори та книги з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кулінарії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— на будь-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смак!</a:t>
            </a:r>
            <a:endParaRPr lang="ru-RU" sz="2000" i="1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Найнезвичайніші бібліотеки світу, фото 19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793" y="1723750"/>
            <a:ext cx="11075986" cy="49923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35345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0359" y="1"/>
            <a:ext cx="11950262" cy="9235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07000"/>
              </a:lnSpc>
              <a:spcAft>
                <a:spcPts val="0"/>
              </a:spcAft>
            </a:pPr>
            <a:r>
              <a:rPr lang="ru-RU" sz="2400" b="1" i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Бібліотека</a:t>
            </a:r>
            <a:r>
              <a:rPr lang="ru-RU" sz="2400" b="1" i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b="1" i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пляжі</a:t>
            </a:r>
            <a:endParaRPr lang="ru-RU" sz="2000" i="1" dirty="0" smtClean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ts val="1725"/>
              </a:lnSpc>
              <a:spcAft>
                <a:spcPts val="0"/>
              </a:spcAft>
            </a:pP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Біля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басейну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бібліотека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є,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тоді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чому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бути і на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пляжі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 У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Португалії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такі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пляжні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бібліотеки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стали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досить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популярними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А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нещодавно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така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бібліотека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з'явилася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в 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Одесі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i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Найнезвичайніші бібліотеки світу, фото 20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076" y="1229710"/>
            <a:ext cx="11351172" cy="5486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60856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3184" y="362606"/>
            <a:ext cx="11792607" cy="49295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ts val="1350"/>
              </a:spcBef>
              <a:spcAft>
                <a:spcPts val="1350"/>
              </a:spcAft>
            </a:pPr>
            <a:r>
              <a:rPr lang="ru-RU" sz="3200" b="1" i="1" dirty="0" err="1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Звісно</a:t>
            </a:r>
            <a:r>
              <a:rPr lang="ru-RU" sz="3200" b="1" i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b="1" i="1" dirty="0" err="1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3200" b="1" i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далеко не </a:t>
            </a:r>
            <a:r>
              <a:rPr lang="ru-RU" sz="3200" b="1" i="1" dirty="0" err="1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повний</a:t>
            </a:r>
            <a:r>
              <a:rPr lang="ru-RU" sz="3200" b="1" i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список </a:t>
            </a:r>
            <a:r>
              <a:rPr lang="ru-RU" sz="3200" b="1" i="1" dirty="0" err="1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незвичайних</a:t>
            </a:r>
            <a:r>
              <a:rPr lang="ru-RU" sz="3200" b="1" i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</a:t>
            </a:r>
            <a:r>
              <a:rPr lang="ru-RU" sz="3200" b="1" i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світу</a:t>
            </a:r>
            <a:r>
              <a:rPr lang="ru-RU" sz="3200" b="1" i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Я </a:t>
            </a:r>
            <a:r>
              <a:rPr lang="ru-RU" sz="3200" b="1" i="1" dirty="0" err="1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познайомила</a:t>
            </a:r>
            <a:r>
              <a:rPr lang="ru-RU" sz="3200" b="1" i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ВАС </a:t>
            </a:r>
            <a:r>
              <a:rPr lang="ru-RU" sz="3200" b="1" i="1" dirty="0" err="1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sz="3200" b="1" i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3200" b="1" i="1" dirty="0" err="1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деякими</a:t>
            </a:r>
            <a:r>
              <a:rPr lang="ru-RU" sz="3200" b="1" i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Маю </a:t>
            </a:r>
            <a:r>
              <a:rPr lang="ru-RU" sz="3200" b="1" i="1" dirty="0" err="1" smtClean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надію,що</a:t>
            </a:r>
            <a:r>
              <a:rPr lang="ru-RU" sz="3200" b="1" i="1" dirty="0" smtClean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200" b="1" i="1" dirty="0" err="1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мені</a:t>
            </a:r>
            <a:r>
              <a:rPr lang="ru-RU" sz="3200" b="1" i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вдалося</a:t>
            </a:r>
            <a:r>
              <a:rPr lang="ru-RU" sz="3200" b="1" i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зацікавити</a:t>
            </a:r>
            <a:r>
              <a:rPr lang="ru-RU" sz="3200" b="1" i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Вас і довести, </a:t>
            </a:r>
            <a:r>
              <a:rPr lang="ru-RU" sz="3200" b="1" i="1" dirty="0" err="1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3200" b="1" i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читання</a:t>
            </a:r>
            <a:r>
              <a:rPr lang="ru-RU" sz="3200" b="1" i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завжди</a:t>
            </a:r>
            <a:r>
              <a:rPr lang="ru-RU" sz="3200" b="1" i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буде в </a:t>
            </a:r>
            <a:r>
              <a:rPr lang="ru-RU" sz="3200" b="1" i="1" dirty="0" err="1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моді</a:t>
            </a:r>
            <a:r>
              <a:rPr lang="ru-RU" sz="3200" b="1" i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smtClean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fontAlgn="base">
              <a:lnSpc>
                <a:spcPct val="150000"/>
              </a:lnSpc>
              <a:spcBef>
                <a:spcPts val="1350"/>
              </a:spcBef>
              <a:spcAft>
                <a:spcPts val="1350"/>
              </a:spcAft>
            </a:pPr>
            <a:r>
              <a:rPr lang="uk-UA" sz="3200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</a:t>
            </a:r>
            <a:r>
              <a:rPr lang="uk-UA" sz="66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Дякуємо за увагу !</a:t>
            </a:r>
            <a:endParaRPr lang="ru-RU" sz="6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362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836</Words>
  <Application>Microsoft Office PowerPoint</Application>
  <PresentationFormat>Широкоэкранный</PresentationFormat>
  <Paragraphs>49</Paragraphs>
  <Slides>22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7" baseType="lpstr">
      <vt:lpstr>Arial</vt:lpstr>
      <vt:lpstr>Calibri</vt:lpstr>
      <vt:lpstr>Calibri Light</vt:lpstr>
      <vt:lpstr>Times New Roman</vt:lpstr>
      <vt:lpstr>Тема Office</vt:lpstr>
      <vt:lpstr>Сучасні незвичайні бібліотеки світу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PK</dc:creator>
  <cp:lastModifiedBy>PK</cp:lastModifiedBy>
  <cp:revision>10</cp:revision>
  <dcterms:created xsi:type="dcterms:W3CDTF">2019-09-27T12:07:03Z</dcterms:created>
  <dcterms:modified xsi:type="dcterms:W3CDTF">2022-06-08T11:06:11Z</dcterms:modified>
</cp:coreProperties>
</file>