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57"/>
  </p:notesMasterIdLst>
  <p:sldIdLst>
    <p:sldId id="256" r:id="rId2"/>
    <p:sldId id="491" r:id="rId3"/>
    <p:sldId id="331" r:id="rId4"/>
    <p:sldId id="269" r:id="rId5"/>
    <p:sldId id="485" r:id="rId6"/>
    <p:sldId id="486" r:id="rId7"/>
    <p:sldId id="270" r:id="rId8"/>
    <p:sldId id="457" r:id="rId9"/>
    <p:sldId id="459" r:id="rId10"/>
    <p:sldId id="462" r:id="rId11"/>
    <p:sldId id="465" r:id="rId12"/>
    <p:sldId id="467" r:id="rId13"/>
    <p:sldId id="469" r:id="rId14"/>
    <p:sldId id="472" r:id="rId15"/>
    <p:sldId id="474" r:id="rId16"/>
    <p:sldId id="476" r:id="rId17"/>
    <p:sldId id="478" r:id="rId18"/>
    <p:sldId id="277" r:id="rId19"/>
    <p:sldId id="281" r:id="rId20"/>
    <p:sldId id="285" r:id="rId21"/>
    <p:sldId id="282" r:id="rId22"/>
    <p:sldId id="283" r:id="rId23"/>
    <p:sldId id="284" r:id="rId24"/>
    <p:sldId id="288" r:id="rId25"/>
    <p:sldId id="290" r:id="rId26"/>
    <p:sldId id="292" r:id="rId27"/>
    <p:sldId id="294" r:id="rId28"/>
    <p:sldId id="297" r:id="rId29"/>
    <p:sldId id="298" r:id="rId30"/>
    <p:sldId id="299" r:id="rId31"/>
    <p:sldId id="300" r:id="rId32"/>
    <p:sldId id="489" r:id="rId33"/>
    <p:sldId id="258" r:id="rId34"/>
    <p:sldId id="262" r:id="rId35"/>
    <p:sldId id="267" r:id="rId36"/>
    <p:sldId id="264" r:id="rId37"/>
    <p:sldId id="335" r:id="rId38"/>
    <p:sldId id="341" r:id="rId39"/>
    <p:sldId id="357" r:id="rId40"/>
    <p:sldId id="365" r:id="rId41"/>
    <p:sldId id="371" r:id="rId42"/>
    <p:sldId id="386" r:id="rId43"/>
    <p:sldId id="481" r:id="rId44"/>
    <p:sldId id="482" r:id="rId45"/>
    <p:sldId id="483" r:id="rId46"/>
    <p:sldId id="388" r:id="rId47"/>
    <p:sldId id="408" r:id="rId48"/>
    <p:sldId id="450" r:id="rId49"/>
    <p:sldId id="420" r:id="rId50"/>
    <p:sldId id="426" r:id="rId51"/>
    <p:sldId id="428" r:id="rId52"/>
    <p:sldId id="432" r:id="rId53"/>
    <p:sldId id="490" r:id="rId54"/>
    <p:sldId id="452" r:id="rId55"/>
    <p:sldId id="446" r:id="rId56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6C61"/>
    <a:srgbClr val="0563C1"/>
    <a:srgbClr val="99CC00"/>
    <a:srgbClr val="CCCC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35169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364"/>
        <p:guide pos="3817"/>
      </p:guideLst>
    </p:cSldViewPr>
  </p:slideViewPr>
  <p:outlineViewPr>
    <p:cViewPr>
      <p:scale>
        <a:sx n="33" d="100"/>
        <a:sy n="33" d="100"/>
      </p:scale>
      <p:origin x="0" y="-51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AF9C843-4CAE-4E9A-B41E-C08CD3D1A866}" type="datetimeFigureOut">
              <a:rPr lang="ru-RU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F47CDF0-9A72-4AC0-8BFE-FE4765F9C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020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47CDF0-9A72-4AC0-8BFE-FE4765F9CE5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343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78AC53-06EF-4034-BE92-309DEFA79004}" type="slidenum">
              <a:rPr lang="ru-RU" smtClean="0"/>
              <a:pPr/>
              <a:t>23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94989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47CDF0-9A72-4AC0-8BFE-FE4765F9CE53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668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47CDF0-9A72-4AC0-8BFE-FE4765F9CE53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033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47CDF0-9A72-4AC0-8BFE-FE4765F9CE53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12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8F7CAA-0DFE-44E9-B184-344A51268FC3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>
              <a:defRPr/>
            </a:pPr>
            <a:fld id="{B47F4A73-F868-413A-875F-F23B051A4A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60F358-04D4-4DEF-B0A5-FA382CD30A76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>
              <a:defRPr/>
            </a:pPr>
            <a:fld id="{D13012E0-F7CE-4419-8E93-83CDCB47D7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08E09E-5AFE-4C74-AAA7-D23BD1BAD8DD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6D8E-65B4-4A27-93DD-305C8A9978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3DC09B-72BF-4A41-A1B6-957EACD62650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64E1B0-768B-4A94-B34D-6DBEF4E48B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7DD983-3777-49FB-8C00-20F7E3870564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pPr>
              <a:defRPr/>
            </a:pPr>
            <a:fld id="{70FB8F06-61D7-43B8-BBE9-3183C592D4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97FDB1-682A-42EE-BF01-A6D6D5B86236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74115E-250A-41C2-92BC-F301C6CB6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A75473-73FA-45F5-9A04-F3FB6BE16637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7B37D-6036-410D-99F3-857F63B3CA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F50EC9-0A2F-4E3F-8E4C-DA14A52E6499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6E91E-3DCC-4C90-9380-63A890CC6C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8C3339-0EAE-4B17-9116-81041AE98EEA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D6620-2954-4295-A955-84D5D71B8D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24E0C-C802-4796-84E4-D3DBA7FB394D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42B23-0FB3-4480-BC03-6AFCA506F1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F235D6-6A14-4850-B8FF-16712313FB4B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701C7-1CB2-4754-AFB8-679CC44867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7214" y="301625"/>
            <a:ext cx="9750425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827214" y="1827213"/>
            <a:ext cx="4799012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78626" y="1827213"/>
            <a:ext cx="4799013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6E8AF-4F63-49C2-9A79-27E54D95768D}" type="datetimeFigureOut">
              <a:rPr lang="ru-RU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3364D-5110-40EF-BE42-0732D191D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0AAE7E0-4315-44BC-ABD1-872F940567DD}" type="datetimeFigureOut">
              <a:rPr lang="ru-RU" smtClean="0"/>
              <a:pPr>
                <a:defRPr/>
              </a:pPr>
              <a:t>08.06.2022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B05D7EC-F2A7-45B0-99CF-D1E5E7AEB9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сучасна українка картинк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3860" y="2700816"/>
            <a:ext cx="3693659" cy="2457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974270" y="1201966"/>
            <a:ext cx="10597243" cy="1143000"/>
          </a:xfrm>
          <a:prstGeom prst="rect">
            <a:avLst/>
          </a:prstGeom>
        </p:spPr>
        <p:txBody>
          <a:bodyPr vert="horz" numCol="1" anchor="ctr">
            <a:prstTxWarp prst="textDeflate">
              <a:avLst/>
            </a:prstTxWarp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uk-UA" sz="2800" b="1" cap="none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Рослинні та тваринні елементи в оздобленні  предметів побуту, одягу і приміщень</a:t>
            </a:r>
            <a:endParaRPr lang="ru-RU" sz="2800" b="1" cap="none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171207" y="6013465"/>
            <a:ext cx="5878966" cy="57535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uk-UA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 рік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92935" y="639763"/>
            <a:ext cx="11582400" cy="4525962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   </a:t>
            </a:r>
            <a:r>
              <a:rPr lang="uk-UA" sz="4400" b="1" dirty="0" smtClean="0">
                <a:solidFill>
                  <a:srgbClr val="002060"/>
                </a:solidFill>
              </a:rPr>
              <a:t>Підготувала</a:t>
            </a:r>
            <a:r>
              <a:rPr lang="uk-UA" sz="4400" b="1" dirty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uk-UA" sz="4400" b="1" dirty="0">
                <a:solidFill>
                  <a:schemeClr val="accent6">
                    <a:lumMod val="75000"/>
                  </a:schemeClr>
                </a:solidFill>
              </a:rPr>
              <a:t>Бібліотекар ВПУ№3 </a:t>
            </a:r>
            <a:r>
              <a:rPr lang="uk-UA" sz="4400" b="1" dirty="0" err="1">
                <a:solidFill>
                  <a:schemeClr val="accent6">
                    <a:lumMod val="75000"/>
                  </a:schemeClr>
                </a:solidFill>
              </a:rPr>
              <a:t>Л.Беспала</a:t>
            </a:r>
            <a:endParaRPr lang="ru-RU" sz="4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9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0110" y="246929"/>
            <a:ext cx="7504960" cy="1143000"/>
          </a:xfrm>
        </p:spPr>
        <p:txBody>
          <a:bodyPr>
            <a:noAutofit/>
          </a:bodyPr>
          <a:lstStyle/>
          <a:p>
            <a:pPr algn="ctr"/>
            <a:r>
              <a:rPr lang="uk-UA" sz="9600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УКРАЇНА</a:t>
            </a:r>
            <a:endParaRPr lang="ru-RU" sz="96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6830" y="1554163"/>
            <a:ext cx="7241539" cy="4525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4385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1322401" y="292455"/>
            <a:ext cx="9750425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Традиційне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українське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вбрання</a:t>
            </a:r>
            <a:endParaRPr lang="ru-RU" sz="40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8942" y="1431825"/>
            <a:ext cx="11973058" cy="744705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Традиційне українське вбрання є одним із символів українства, складовою, без якої немислима національна ідентичність українського народу.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115910" y="2172438"/>
            <a:ext cx="6928834" cy="1233487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Український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яскраве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самобутнє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культурне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явище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У народному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костюмі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відбились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спільність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історичної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Зберігаючи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епох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костюм є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різновидом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декоративно-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ужиткового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Характерною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рисою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традиційного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одягу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декоративність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досягалася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багатими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аплікаціями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різноманітними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дорогими прикрасами.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костюмі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зібрано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безліч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різновидів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декоративно-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ужиткового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355_bukb794b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379" y="3290015"/>
            <a:ext cx="2207019" cy="331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28821_html_m4c49ef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609" y="2407276"/>
            <a:ext cx="2044701" cy="307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4"/>
          <p:cNvSpPr>
            <a:spLocks noGrp="1"/>
          </p:cNvSpPr>
          <p:nvPr>
            <p:ph type="title"/>
          </p:nvPr>
        </p:nvSpPr>
        <p:spPr>
          <a:xfrm>
            <a:off x="2119744" y="166254"/>
            <a:ext cx="9005455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народний чоловічий костюм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Объект 5"/>
          <p:cNvSpPr>
            <a:spLocks noGrp="1"/>
          </p:cNvSpPr>
          <p:nvPr>
            <p:ph idx="1"/>
          </p:nvPr>
        </p:nvSpPr>
        <p:spPr>
          <a:xfrm>
            <a:off x="157019" y="986126"/>
            <a:ext cx="7753927" cy="53454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Чоловічий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костюм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складався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заправленої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штани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сорочки, безрукавки і пояса. На поясах носили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повсякденного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вжитку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вони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яскравою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прикрасою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одягу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показником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достатку.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стригли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волосся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горщик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середніх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літ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голилися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залишаючи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вуса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Бороди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носили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Влітку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убором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солом'яний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капелюх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 —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повстяна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шапка.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взимку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чоловіки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носили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опанчу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довгий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дорожній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капюшоном,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прикрашений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кольоровими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шнурами). </a:t>
            </a:r>
          </a:p>
        </p:txBody>
      </p:sp>
      <p:pic>
        <p:nvPicPr>
          <p:cNvPr id="18434" name="Picture 2" descr="http://www.ethnomuseum.ru/sites/default/files/styles/expo_gal_big_img/public/expogallery/213.jpg?itok=l7nk6Dt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946" y="1440437"/>
            <a:ext cx="2297053" cy="314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poez.in.ua/images/2013-05-27/odjag-naddniprjanshhini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446" y="3144982"/>
            <a:ext cx="1695425" cy="347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32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46365" y="180109"/>
            <a:ext cx="5929744" cy="3699164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композиційній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цілісності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класичних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комплексів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одягу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відігравали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прикраси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взуття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4341" name="Picture 5" descr="EMEX16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008" y="775855"/>
            <a:ext cx="5036954" cy="55071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1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096" y="4225767"/>
            <a:ext cx="2642624" cy="2289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53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07819" y="1063624"/>
            <a:ext cx="5985164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Традиційно основу українського національного жіночого костюма складали: сорочка (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кошуля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юпка,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андарак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керсетка, кептар, дерга (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опинка,обгортка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фота,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горботка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запаска, плахта, лейбик (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бруслик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катанка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горсет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взуття – чоботи, постоли.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 прикрас використовувались нагрудні підвіски з монетами (дукачі,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мониста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намиста із дорогоцінних каменів.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Дівчата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заплітали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волосся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коси,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укладали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стрічками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Дівчата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носили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прикрас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перлів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найбільшою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цінністю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вважалися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корали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uk-UA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uk-UA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2036618" y="225424"/>
            <a:ext cx="9005455" cy="838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народний жіночий костюм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://www.yachudo.com/photos/641_1455114083_jm2pk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783" y="1226415"/>
            <a:ext cx="3147290" cy="510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85499" y="249382"/>
            <a:ext cx="2835564" cy="83820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СОРОЧКА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166237"/>
            <a:ext cx="11605491" cy="147800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Сорочка – один із найдавніших елементів одягу. За часів Київської Русі сорочка слугувала як натільним,  так і верхнім одягом і шилася з полотна чи сукна. Основними типами сорочки були: тунікоподібна, з плечовими виставками, з суцільним рукавом, на кокетці.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85" name="Picture 5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vcy;&amp;icy;&amp;shcy;&amp;icy;&amp;tcy;&amp;acy; &amp;scy;&amp;ocy;&amp;rcy;&amp;ocy;&amp;chcy;&amp;kcy;&amp;acy; - &amp;kcy;&amp;rcy;&amp;acy;&amp;scy;&amp;icy;&amp;vcy;&amp;acy; &amp;rcy;&amp;iukcy;&amp;ch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0144" y="2804824"/>
            <a:ext cx="3689573" cy="3740727"/>
          </a:xfrm>
          <a:prstGeom prst="rect">
            <a:avLst/>
          </a:prstGeom>
          <a:noFill/>
        </p:spPr>
      </p:pic>
      <p:pic>
        <p:nvPicPr>
          <p:cNvPr id="71687" name="Picture 7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vcy;&amp;icy;&amp;shcy;&amp;icy;&amp;tcy;&amp;acy; &amp;scy;&amp;ocy;&amp;rcy;&amp;ocy;&amp;chcy;&amp;kcy;&amp;acy; - &amp;kcy;&amp;rcy;&amp;acy;&amp;scy;&amp;icy;&amp;vcy;&amp;acy; &amp;rcy;&amp;iukcy;&amp;chcy;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2804823"/>
            <a:ext cx="3742072" cy="37407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716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4364183" y="221672"/>
            <a:ext cx="3106870" cy="872837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Кептар</a:t>
            </a:r>
            <a:endParaRPr lang="ru-RU" dirty="0" smtClean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372489" y="1484083"/>
            <a:ext cx="6125293" cy="182715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Кептар – хутряна безрукавка населення Карпат та Прикарпаття. Мав значну локальну варіативність щодо довжини та прийомів оформлення в залежності від регіону. </a:t>
            </a:r>
            <a:endParaRPr lang="ru-RU" sz="36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http://ukristkost.ucoz.net/_ph/1/9471823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254" y="1258309"/>
            <a:ext cx="2766290" cy="285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ucy;&amp;kcy;&amp;rcy;&amp;acy;&amp;yicy;&amp;ncy;&amp;scy;&amp;softcy;&amp;kcy;&amp;icy;&amp;jcy; &amp;kcy;&amp;iecy;&amp;pcy;&amp;tcy;&amp;acy;&amp;rcy;&amp;icy;&amp;kcy;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8618" y="3193328"/>
            <a:ext cx="2424546" cy="2944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36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461817" y="1166236"/>
            <a:ext cx="6520873" cy="5691763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Керсетка – жіноча безрукавка, яка мала багато місцевих варіантів довжини, пропорцій, декорування. Побутувала здебільшого на Київщині, Чернігівщині, Полтавщині, частково на Півдні України. Найрозвиненіших форм корсетка набула у другій половині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століття коли чітко визначали не лише основні принципи її крою, а й локальні особливості щодо пропорцій, колориту, оздоблення.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253345" y="224127"/>
            <a:ext cx="3246582" cy="77339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</a:pP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Керсетка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honchar.org.ua/wp-content/gallery/zbirka_tkanyna/img_9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472" y="1510144"/>
            <a:ext cx="3499715" cy="46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83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18873" y="276225"/>
            <a:ext cx="4692073" cy="838200"/>
          </a:xfrm>
        </p:spPr>
        <p:txBody>
          <a:bodyPr/>
          <a:lstStyle/>
          <a:p>
            <a:pPr algn="ctr"/>
            <a:r>
              <a:rPr lang="uk-UA" dirty="0" smtClean="0"/>
              <a:t>Плахта, запаска</a:t>
            </a:r>
            <a:endParaRPr lang="ru-RU" dirty="0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332510" y="1345922"/>
            <a:ext cx="6954981" cy="431250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апаска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чотирикутник (60х80см), що припоясувався «зав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язками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чи «поясом» тільки ззаду (на Поліссі), або ззаду й спереду (на Гуцульщині).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Найпоширенішою святковою формою такого одягу була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плахта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що складалася з двох вовняних рушників, по боках до половини зшитих разом. Її підперізували поясом чи крайкою таким чином, щоб зшита частина обгортала стан, а незшиті «крила» звисали з боків.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670" y="3784241"/>
            <a:ext cx="2614605" cy="261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http://wiki.kubg.edu.ua/images/6/64/%D0%9F%D0%BB%D0%B0%D1%85%D1%82%D0%B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608" y="811313"/>
            <a:ext cx="2678903" cy="26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23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913548" y="209770"/>
            <a:ext cx="5135418" cy="838200"/>
          </a:xfrm>
        </p:spPr>
        <p:txBody>
          <a:bodyPr/>
          <a:lstStyle/>
          <a:p>
            <a:pPr algn="ctr"/>
            <a:r>
              <a:rPr lang="uk-UA" dirty="0" smtClean="0"/>
              <a:t>Постоли, чоботи</a:t>
            </a:r>
            <a:endParaRPr lang="ru-RU" dirty="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7057622" y="1554164"/>
            <a:ext cx="4931177" cy="49631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Чоботи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носили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червоні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9458" name="Picture 2" descr="http://zelman.com.ua/image/data/%D0%B2%D0%B8%D1%88%D0%B8%D0%B2%D0%BA%D0%B0/23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227" y="2408349"/>
            <a:ext cx="2681485" cy="217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www.skarby.org.ua/wp-content/uploads/1526404_w640_h640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712" y="3631842"/>
            <a:ext cx="2163650" cy="288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14022" y="168989"/>
            <a:ext cx="3664040" cy="838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uk-UA" smtClean="0"/>
              <a:t>Лейбик</a:t>
            </a:r>
            <a:endParaRPr lang="ru-RU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80304" y="1416009"/>
            <a:ext cx="5782614" cy="1687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</a:pPr>
            <a:r>
              <a:rPr lang="uk-UA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Лейбик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бруслик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катанка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горсет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– сукняна безрукавка жителів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передгір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Карпат,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рівнянної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частини Західної України та Полісся.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textreferat.com.ua/images/137893_image0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4" y="4057503"/>
            <a:ext cx="6033610" cy="161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31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42949" y="387927"/>
            <a:ext cx="7079673" cy="838200"/>
          </a:xfrm>
        </p:spPr>
        <p:txBody>
          <a:bodyPr/>
          <a:lstStyle/>
          <a:p>
            <a:pPr algn="ctr"/>
            <a:r>
              <a:rPr lang="uk-UA" dirty="0" smtClean="0"/>
              <a:t>Волинь, Чернігівщина</a:t>
            </a:r>
            <a:endParaRPr lang="ru-RU" dirty="0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392546" y="1289121"/>
            <a:ext cx="6465454" cy="45259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Своєрідною вишивкою здавна славилася Волинь. Візерунки геометричні, поєднанні з рослинними, чіткі й прості по композиції. Чіткість ритму підсилюється однобарвністю вишивок, виконаних червоною ниткою на білій-сірій полотнині. Вишивки північної Волині вражають своєю вишуканістю простотою. У південних районах області переважають рослинні мотиви.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Чернігівської області характерні білі вишивки. Геометричний або рослинний орнамент вишивається білими нитками або ж із украпленням червоного і чорного. Виконується дуже дрібними стібками, що нагадують бісерні вишивки, характерні для чернігівських сорочок.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949" name="Picture 5" descr="&amp;pcy;&amp;rcy;&amp;iecy;&amp;zcy;&amp;iecy;&amp;ncy;&amp;tcy;&amp;acy;&amp;tscy;&amp;icy;&amp;yacy; &amp;ncy;&amp;acy;&amp;tscy;&amp;iukcy;&amp;ocy;&amp;ncy;&amp;acy;&amp;lcy;&amp;softcy;&amp;ncy;&amp;icy;&amp;jcy; &amp;kcy;&amp;ocy;&amp;scy;&amp;tcy;&amp;yucy;&amp;m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3027" y="2102718"/>
            <a:ext cx="4960427" cy="2898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617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25635" y="346364"/>
            <a:ext cx="2969491" cy="838200"/>
          </a:xfrm>
        </p:spPr>
        <p:txBody>
          <a:bodyPr/>
          <a:lstStyle/>
          <a:p>
            <a:pPr algn="ctr"/>
            <a:r>
              <a:rPr lang="uk-UA" dirty="0" smtClean="0"/>
              <a:t>Поділля</a:t>
            </a:r>
            <a:endParaRPr lang="ru-RU" dirty="0" smtClean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394783" y="1316183"/>
            <a:ext cx="6410036" cy="5246370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Велике багатство технік вишивання характерно для Вінницької області: низь, хрестик, вишивка розписом, настилання, </a:t>
            </a:r>
            <a:r>
              <a:rPr lang="uk-UA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верхошов</a:t>
            </a: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зерновий висновок, вирізування, різноманітні види чорних, білих і кольорових мереж. Поряд з основними швами застосовуються і допоміжні – вишивка розписом, шов «уперед голкою», контурні шви, якими обрамлюють і з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єднують</a:t>
            </a: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окремі елементи композиції.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подільських сорочок характерні барвистість і розмаїтість швів. Типовим є мережка «павучками», якою примережують вставки на рукави, клинці. Використовується і кольорова </a:t>
            </a:r>
            <a:r>
              <a:rPr lang="uk-UA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мережка-шабак</a:t>
            </a: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 орнаментах подільських вишивок переважає один колір – чорний з великим або меншим украпленням червоного, синього, жовтого або зеленого. Найбільш поширені одноколірні вишивки, рідше – двох і трьохколірні.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&amp;pcy;&amp;rcy;&amp;iecy;&amp;zcy;&amp;iecy;&amp;ncy;&amp;tcy;&amp;acy;&amp;tscy;&amp;icy;&amp;yacy; &amp;ncy;&amp;acy;&amp;tscy;&amp;iukcy;&amp;ocy;&amp;ncy;&amp;acy;&amp;lcy;&amp;softcy;&amp;ncy;&amp;icy;&amp;jcy; &amp;kcy;&amp;ocy;&amp;scy;&amp;tcy;&amp;yucy;&amp;m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7382" y="1768851"/>
            <a:ext cx="4788910" cy="3149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405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603069" y="176935"/>
            <a:ext cx="5792786" cy="1101971"/>
          </a:xfrm>
        </p:spPr>
        <p:txBody>
          <a:bodyPr/>
          <a:lstStyle/>
          <a:p>
            <a:pPr algn="ctr"/>
            <a:r>
              <a:rPr lang="uk-UA" dirty="0" smtClean="0"/>
              <a:t>Слобожанщина</a:t>
            </a:r>
            <a:endParaRPr lang="ru-RU" dirty="0" smtClean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180108" y="1110818"/>
            <a:ext cx="6636327" cy="45259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Техніка вишивання Харківської області має дуже багато загального з формами вишивки, що установилися в центральних областях України, але їй властиві і зовсім своєрідні поліхромні орнаменти, створювані на півхрестиком або хрестиком. Ці орнаменти вишивають переважно грубою ниткою, внаслідок чого візерунки створюють враження рельєфних.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Вишивка Донеччини теж має свої особливості: сорочки вишивалися здебільшого білим або червоно-чорним. Оздоблювались нею рукави, вставки, іноді поділ та комір.  </a:t>
            </a:r>
            <a:endParaRPr lang="ru-RU" sz="26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3" name="Picture 5" descr="&amp;pcy;&amp;rcy;&amp;iecy;&amp;zcy;&amp;iecy;&amp;ncy;&amp;tcy;&amp;acy;&amp;tscy;&amp;icy;&amp;yacy; &amp;ncy;&amp;acy;&amp;tscy;&amp;iukcy;&amp;ocy;&amp;ncy;&amp;acy;&amp;lcy;&amp;softcy;&amp;ncy;&amp;icy;&amp;jcy; &amp;kcy;&amp;ocy;&amp;scy;&amp;tcy;&amp;yucy;&amp;m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635" y="2128283"/>
            <a:ext cx="4875213" cy="30320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397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9565" y="140610"/>
            <a:ext cx="7396217" cy="1143000"/>
          </a:xfrm>
        </p:spPr>
        <p:txBody>
          <a:bodyPr/>
          <a:lstStyle/>
          <a:p>
            <a:pPr algn="ctr"/>
            <a:r>
              <a:rPr lang="uk-UA" dirty="0" smtClean="0"/>
              <a:t>Середня Наддніпрянщина</a:t>
            </a:r>
            <a:endParaRPr lang="ru-RU" dirty="0" smtClean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237857" y="1198431"/>
            <a:ext cx="5855713" cy="5140034"/>
          </a:xfrm>
        </p:spPr>
        <p:txBody>
          <a:bodyPr>
            <a:normAutofit fontScale="925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Вишивкам Київщини властивий рослинно-геометризований орнамент зі стилізованими гронами винограду, шишками хмелю чи восьмипелюстковими розетками, ромбами, квадратами. Основні кольори вишивок Київщини – білий, коралово-червоний, відтінений чорним.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Сорочки на Полтавщині вишиваються головним чином білими нитками, дуже рідко червоними або сірими. Манишки білих сорочок у старих зразках прикрашалися білим візерунком, виконаним гладдю. Візерунок обводився чорними або кольоровими смугами. Техніка вишивання – шов «уперед голкою», «хрестик», шов «за голкою».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1141" name="Picture 5" descr="&amp;pcy;&amp;rcy;&amp;iecy;&amp;zcy;&amp;iecy;&amp;ncy;&amp;tcy;&amp;acy;&amp;tscy;&amp;icy;&amp;yacy; &amp;ncy;&amp;acy;&amp;tscy;&amp;iukcy;&amp;ocy;&amp;ncy;&amp;acy;&amp;lcy;&amp;softcy;&amp;ncy;&amp;icy;&amp;jcy; &amp;kcy;&amp;ocy;&amp;scy;&amp;tcy;&amp;yucy;&amp;m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3570" y="2064354"/>
            <a:ext cx="5875692" cy="34081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314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3562984" y="401782"/>
            <a:ext cx="4987637" cy="8382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Карпатський регіон</a:t>
            </a:r>
            <a:endParaRPr lang="ru-RU" dirty="0" smtClean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235528" y="1554163"/>
            <a:ext cx="6144538" cy="45259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Характерною рисою етнографічного району Карпат і Прикарпаття є велика кількість окремих частин регіону зі своїм колоритом. Кожне село відрізняється від інших своєрідністю вишивки, багатством орнаменту і неповторністю квітів.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народній вишивці Львівської області використовуються різноманітні типи візерунків. У південних районах орнамент вишивок геометричний, біле тло не заповнюється, що додає візерункам просторість і легкість.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3189" name="Picture 5" descr="&amp;pcy;&amp;rcy;&amp;iecy;&amp;zcy;&amp;iecy;&amp;ncy;&amp;tcy;&amp;acy;&amp;tscy;&amp;icy;&amp;yacy; &amp;ncy;&amp;acy;&amp;tscy;&amp;iukcy;&amp;ocy;&amp;ncy;&amp;acy;&amp;lcy;&amp;softcy;&amp;ncy;&amp;icy;&amp;jcy; &amp;kcy;&amp;ocy;&amp;scy;&amp;tcy;&amp;yucy;&amp;m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0065" y="2045756"/>
            <a:ext cx="5433102" cy="31358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803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1025236" y="457200"/>
            <a:ext cx="9947564" cy="838200"/>
          </a:xfrm>
        </p:spPr>
        <p:txBody>
          <a:bodyPr/>
          <a:lstStyle/>
          <a:p>
            <a:pPr algn="ctr" eaLnBrk="1" hangingPunct="1"/>
            <a:r>
              <a:rPr lang="uk-UA" sz="3200" dirty="0" smtClean="0">
                <a:solidFill>
                  <a:schemeClr val="accent6">
                    <a:lumMod val="50000"/>
                  </a:schemeClr>
                </a:solidFill>
              </a:rPr>
              <a:t>Загальні відомості про промисли та ремесла</a:t>
            </a:r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406400" y="1554164"/>
            <a:ext cx="11582400" cy="2782310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ts val="0"/>
              </a:spcBef>
              <a:buNone/>
            </a:pP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Народне  декоративно – ужиткове мистецтво своїми коренями сягає глибокої давнини.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Народне мистецтво яскраво характеризує національні особливості нації, локальні відміни етнографічних груп; це «минуле в сучасному».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Лише завдяки незліченним повторенням схем, мотивів, образів. Форм утверджується художня традиція і передається з покоління у покоління, удосконалюючись і набуваючи чарівної довершеності.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Народне декоративно – ужиткове мистецтво містить багато видів і жанрів залежно від матеріалу, техніки виготовлення та функціонального призначення виробів.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ъект 4"/>
          <p:cNvSpPr>
            <a:spLocks noGrp="1"/>
          </p:cNvSpPr>
          <p:nvPr>
            <p:ph sz="half" idx="1"/>
          </p:nvPr>
        </p:nvSpPr>
        <p:spPr>
          <a:xfrm>
            <a:off x="310141" y="1604962"/>
            <a:ext cx="5993677" cy="4114800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илимарство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традиційна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важлива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місцевостях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галузь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ткацтва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найдавніших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килими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служили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утеплення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прикрашання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житла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Килими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обов'язковою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вінка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(приданого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ними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сплачували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данину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57600" y="334878"/>
            <a:ext cx="46412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КИЛИМАРСТВО</a:t>
            </a:r>
            <a:endParaRPr lang="ru-RU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294" y="2032288"/>
            <a:ext cx="5217875" cy="326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4"/>
          <p:cNvSpPr>
            <a:spLocks noGrp="1"/>
          </p:cNvSpPr>
          <p:nvPr>
            <p:ph type="title"/>
          </p:nvPr>
        </p:nvSpPr>
        <p:spPr>
          <a:xfrm>
            <a:off x="3505200" y="249382"/>
            <a:ext cx="4364182" cy="841248"/>
          </a:xfrm>
        </p:spPr>
        <p:txBody>
          <a:bodyPr/>
          <a:lstStyle/>
          <a:p>
            <a:pPr algn="ctr" eaLnBrk="1" hangingPunct="1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Ткацтво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Объект 12"/>
          <p:cNvSpPr>
            <a:spLocks noGrp="1"/>
          </p:cNvSpPr>
          <p:nvPr>
            <p:ph sz="half" idx="2"/>
          </p:nvPr>
        </p:nvSpPr>
        <p:spPr>
          <a:xfrm>
            <a:off x="296722" y="1523280"/>
            <a:ext cx="5854696" cy="533472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Ткацтво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один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традиційних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творчості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невід’ємна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сучасної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Найвищим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видом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найталановитішим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найгеніальнішим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закарбоване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народом,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народом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збережене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народ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проніс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 все одно,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золотошукач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відбирає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шліфуючи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десятиріч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найцінніше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найгеніальніше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Ткацтво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найдавнішого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ремесла. </a:t>
            </a:r>
          </a:p>
        </p:txBody>
      </p:sp>
      <p:pic>
        <p:nvPicPr>
          <p:cNvPr id="2050" name="Picture 2" descr="http://limonos.ru/uploads/posts/2014-09/1411104637272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510" y="2060328"/>
            <a:ext cx="5309466" cy="353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4"/>
          <p:cNvSpPr>
            <a:spLocks noGrp="1"/>
          </p:cNvSpPr>
          <p:nvPr>
            <p:ph type="title"/>
          </p:nvPr>
        </p:nvSpPr>
        <p:spPr>
          <a:xfrm>
            <a:off x="3713572" y="443345"/>
            <a:ext cx="4197373" cy="637309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Гончарство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Гончарство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опаленої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гончарної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глини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різноманітних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посуду,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кахлів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іграшок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стародавнє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ремесло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виникло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епоху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неоліту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стало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різновидом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народного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Глина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пластичною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твердою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випалу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5132" name="Picture 12" descr="Картинки по запросу гончарство України картинки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255110" y="1683327"/>
            <a:ext cx="5258018" cy="4463513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28675" name="AutoShape 2" descr="Картинки по запросу килим хотин чернівецька обл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3990110" y="387927"/>
            <a:ext cx="4045526" cy="66501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Писанкарство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Объект 2"/>
          <p:cNvSpPr>
            <a:spLocks noGrp="1"/>
          </p:cNvSpPr>
          <p:nvPr>
            <p:ph sz="half" idx="1"/>
          </p:nvPr>
        </p:nvSpPr>
        <p:spPr>
          <a:xfrm>
            <a:off x="655782" y="1517072"/>
            <a:ext cx="5588000" cy="4724400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Писанкарство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один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самобутньої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народу. Писанки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орнаментами —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візерунками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побудованими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ритмічному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повторенні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рослинних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тваринних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мотивів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Найпоширеніша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декорування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великодніх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яєць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восковий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розпис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хоча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дряпанки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шкрябанки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Найкращі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писанки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освячувались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церкві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обов'язково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зберігались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Великодня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Великодня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 eaLnBrk="1" hangingPunct="1">
              <a:spcBef>
                <a:spcPts val="0"/>
              </a:spcBef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Картинки по запросу писанкарство картинки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7096126" y="1827214"/>
            <a:ext cx="4244975" cy="3382962"/>
          </a:xfrm>
          <a:prstGeom prst="ellipse">
            <a:avLst/>
          </a:prstGeom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3879827" y="272185"/>
            <a:ext cx="3906428" cy="748145"/>
          </a:xfrm>
        </p:spPr>
        <p:txBody>
          <a:bodyPr/>
          <a:lstStyle/>
          <a:p>
            <a:pPr algn="ctr" eaLnBrk="1" hangingPunct="1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Вишивка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Объект 2"/>
          <p:cNvSpPr>
            <a:spLocks noGrp="1"/>
          </p:cNvSpPr>
          <p:nvPr>
            <p:ph sz="half" idx="1"/>
          </p:nvPr>
        </p:nvSpPr>
        <p:spPr>
          <a:xfrm>
            <a:off x="173040" y="1447800"/>
            <a:ext cx="5853688" cy="4724400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Вишивка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одна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давніх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розповсюджених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народного декоративно-прикладного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давно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передавалася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вишиваних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чоловічі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жіночі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сорочки,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скатертини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рушники,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простирадла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вишуканими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художньому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відношенні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орнаментами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сюжетними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композиціями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725" name="AutoShape 5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ucy;&amp;kcy;&amp;rcy;&amp;acy;&amp;yicy;&amp;ncy;&amp;scy;&amp;softcy;&amp;kcy;&amp;acy; &amp;vcy;&amp;icy;&amp;shcy;&amp;icy;&amp;vcy;&amp;kcy;&amp;acy; &amp;kcy;&amp;acy;&amp;lcy;&amp;icy;&amp;ncy;&amp;acy;&quot;"/>
          <p:cNvSpPr>
            <a:spLocks noChangeAspect="1" noChangeArrowheads="1"/>
          </p:cNvSpPr>
          <p:nvPr/>
        </p:nvSpPr>
        <p:spPr bwMode="auto">
          <a:xfrm>
            <a:off x="173039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30727" name="AutoShape 7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ucy;&amp;kcy;&amp;rcy;&amp;acy;&amp;yicy;&amp;ncy;&amp;scy;&amp;softcy;&amp;kcy;&amp;acy; &amp;vcy;&amp;icy;&amp;shcy;&amp;icy;&amp;vcy;&amp;kcy;&amp;acy; &amp;kcy;&amp;acy;&amp;lcy;&amp;icy;&amp;ncy;&amp;acy;&quot;"/>
          <p:cNvSpPr>
            <a:spLocks noChangeAspect="1" noChangeArrowheads="1"/>
          </p:cNvSpPr>
          <p:nvPr/>
        </p:nvSpPr>
        <p:spPr bwMode="auto">
          <a:xfrm>
            <a:off x="173039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30735" name="Picture 15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ucy;&amp;kcy;&amp;rcy;&amp;acy;&amp;yicy;&amp;ncy;&amp;scy;&amp;softcy;&amp;kcy;&amp;acy; &amp;vcy;&amp;icy;&amp;shcy;&amp;icy;&amp;vcy;&amp;kcy;&amp;acy; &amp;kcy;&amp;acy;&amp;lcy;&amp;icy;&amp;ncy;&amp;acy;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83781" y="1208664"/>
            <a:ext cx="3134736" cy="31500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ucy;&amp;kcy;&amp;rcy;&amp;acy;&amp;yicy;&amp;ncy;&amp;scy;&amp;softcy;&amp;kcy;&amp;acy; &amp;vcy;&amp;icy;&amp;shcy;&amp;icy;&amp;vcy;&amp;kcy;&amp;acy; &amp;kcy;&amp;acy;&amp;lcy;&amp;icy;&amp;ncy;&amp;acy;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56158" y="3893126"/>
            <a:ext cx="2682739" cy="2483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66255" y="318655"/>
            <a:ext cx="6234545" cy="642850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вишивках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збереглася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значна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геометричних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орнаментальних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мотивів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мали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давнину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магічний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багатолітньої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вишивання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безпосередній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конкретний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вишивках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губився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втратилось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первісне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На перше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вийшла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декоративна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функція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XIX — на початку XX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орнаментації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рушників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давні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образні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зникають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поступаючись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місцем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зрозумілим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давньої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символіки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вишивці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зникли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те,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орнаментальні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дійшли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нас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дещо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трансформованими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символіка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основному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збереглася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 smtClean="0"/>
          </a:p>
        </p:txBody>
      </p:sp>
      <p:pic>
        <p:nvPicPr>
          <p:cNvPr id="3074" name="Picture 2" descr="http://ukurier.gov.ua/media/images/2013-12/Krolevec%20-%D1%82%D0%BA%D0%B0%D1%86%D0%BA%D0%B8%D0%B9%20%D0%B2%D0%B5%D1%80%D1%81%D1%82%D0%B0%D1%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734" y="1569461"/>
            <a:ext cx="5438158" cy="400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10836" y="414518"/>
            <a:ext cx="6844145" cy="43815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важливий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символ,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орнаментах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створив народ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загадковою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багатоликою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могутньою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квіткою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символізує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материнську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силу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Вона –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-природа, яка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уособлює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суть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вічне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оновлення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гармонію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символізує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(часом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зображувалось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букета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вазона), яке є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поєднанням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символом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гармонії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Всесвіту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Світове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означає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нескінченність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безперервність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роду,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нова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гілка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зародження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невід’ємним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весільного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рушника. На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середніх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гілках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дерева могли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зображуватися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птахи –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мешканці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верхнього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вічності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безсмертної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душі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божественної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присутності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6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ucy;&amp;kcy;&amp;rcy;&amp;acy;&amp;yicy;&amp;ncy;&amp;scy;&amp;softcy;&amp;kcy;&amp;acy; &amp;vcy;&amp;icy;&amp;shcy;&amp;icy;&amp;vcy;&amp;kcy;&amp;acy; &amp;dcy;&amp;iecy;&amp;rcy;&amp;iecy;&amp;vcy;&amp;acy; &amp;zhcy;&amp;icy;&amp;tcy;&amp;tcy;&amp;ya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47562" y="1370444"/>
            <a:ext cx="1925783" cy="26761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http://static.ukrinform.com/photos/2016_05/1463490732-3887-foto-beconvdocso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945" y="2941854"/>
            <a:ext cx="2595780" cy="334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323273" y="528049"/>
            <a:ext cx="6811818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Виноград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народній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винограду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притаманні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святості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сад-виноград –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життєва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нива, на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сіячем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жінка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ростити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плекати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їхнього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роду. Тому часто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в’ється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родинних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рушниках. Виноград є символом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родючості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виноградної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лози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плели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весільні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нею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весільні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караваї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Наречену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засівали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сушеним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виноградом,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горіхами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зерном. На Купала 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вогонь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кидали лозу: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перескочить через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у того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незабаром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весілля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  <p:pic>
        <p:nvPicPr>
          <p:cNvPr id="4" name="Picture 10" descr="https://encrypted-tbn2.gstatic.com/images?q=tbn:ANd9GcSDyrq9KhPwgr50sJZ57S5yqlr6yCV4ANtSfEpTj4ufzcHzLH6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33164" y="616526"/>
            <a:ext cx="2396836" cy="26462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http://igolka.at.ua/_ld/4/22355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460" y="3831917"/>
            <a:ext cx="3737552" cy="244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212434" y="785019"/>
            <a:ext cx="7781638" cy="45259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Голуб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народній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уяві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голуб – свята, жертвенна, «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божа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пташка» (як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ластівка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жайворонок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соловей), символ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чистоти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весільно-ритуальних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обрядів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Уява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голуба як про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пташку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початок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християнській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голуба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Дух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зійшов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небес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хрещення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Ісуса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Біблійний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сюжет є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легенди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голуба,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приніс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Ною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звістку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кінець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потопу. З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давніх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колядок ми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дізнаємось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священні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голуби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допомагають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Усевишньому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творити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Голуб з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голубкою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воркочуть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– символ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закоханих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Широко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розповсюджені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вони і як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поетичні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нареченого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нареченої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весільних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піснях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Вважалося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оселі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де є голуби, буде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щастя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вдача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не буде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пожежі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Два голуби – символ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любові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творчості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4" descr="image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35285" y="4197928"/>
            <a:ext cx="3163992" cy="1427597"/>
          </a:xfrm>
          <a:prstGeom prst="rect">
            <a:avLst/>
          </a:prstGeom>
          <a:ln/>
        </p:spPr>
      </p:pic>
      <p:pic>
        <p:nvPicPr>
          <p:cNvPr id="5" name="Picture 11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ucy;&amp;kcy;&amp;rcy;&amp;acy;&amp;yicy;&amp;ncy;&amp;scy;&amp;softcy;&amp;kcy;&amp;acy; &amp;vcy;&amp;icy;&amp;shcy;&amp;icy;&amp;vcy;&amp;kcy;&amp;acy; &amp;gcy;&amp;ocy;&amp;lcy;&amp;ucy;&amp;bcy;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0146" y="1141127"/>
            <a:ext cx="3314270" cy="1906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4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657226" y="1217612"/>
            <a:ext cx="5434013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Зозуля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один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найміфічніших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Зозуля-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ворожка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сповіщає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весну і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пророкує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вона буде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Вважалося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навесні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почує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зозулю,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маючи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гроші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вдача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супроводжувати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цілий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146" name="Picture 2" descr="http://notabene.info/images/satti/lyudy/muntyan/muntyan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03" y="1676400"/>
            <a:ext cx="5283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38545" y="303214"/>
            <a:ext cx="7329055" cy="4114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КАЛИНА І ДУБ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Калина, як і дуб, є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втіленням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незвичайної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безсмертної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Колись калина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пов’язувалася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народженням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Всесвіту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вогняної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трійці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Місяця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Зорі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походить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давньоукраїнської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«Коло».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Червоні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ягоди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калини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символ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безсмертного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роду,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вогню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тому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весільні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рушники,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дівочі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чоловічі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сорочки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заповнені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гронами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калини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Можемо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вибудувати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семантичний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ланцюжок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калина – кров –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народження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безсмертя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3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Дуб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священне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дерево,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втілення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Світового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дерева-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прадуба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росте в раю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поєднує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світи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світовою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віссю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центром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Усесвіту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дерево 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Бога 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грому та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блискавки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Перуна, 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Бога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сонячної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чоловічої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Дуб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шанують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могутність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красу та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довговічність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shemka.at.ua/_ld/32/46493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679430"/>
            <a:ext cx="4512830" cy="364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629518" y="1634404"/>
            <a:ext cx="5605028" cy="41148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давніх-давен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мак святили і ним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обсівали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людей і худобу,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вірили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чарівну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силу, яка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захищає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усякого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зла. Мак,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освячений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Маковея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чарівну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оберігати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злих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сил. Є 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пояснення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семантики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закладена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пам’ять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роду. </a:t>
            </a:r>
          </a:p>
        </p:txBody>
      </p:sp>
      <p:pic>
        <p:nvPicPr>
          <p:cNvPr id="9218" name="Picture 2" descr="http://img1.liveinternet.ru/images/attach/c/6/90/688/90688129_4prp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184" y="2014825"/>
            <a:ext cx="5610782" cy="322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803853" y="1134486"/>
            <a:ext cx="5980113" cy="41148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Хміль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візерунки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нагадують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хмелю,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молодіжної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символіки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Хміль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близький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символіки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води та винограду,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знак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молодого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буяння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родючості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любові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Візерунок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хмелю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весільних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рушниках та сорочках.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823" y="1585162"/>
            <a:ext cx="4216996" cy="383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1548991" y="180304"/>
            <a:ext cx="9576209" cy="5872766"/>
          </a:xfrm>
        </p:spPr>
        <p:txBody>
          <a:bodyPr>
            <a:normAutofit/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Оздоблення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предметів побуту, одягу і приміщень в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Україні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давніх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давен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людям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оздоблення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житла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одягу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домашнього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вжитку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60920" y="329334"/>
            <a:ext cx="9750425" cy="1143000"/>
          </a:xfrm>
        </p:spPr>
        <p:txBody>
          <a:bodyPr anchor="ctr"/>
          <a:lstStyle/>
          <a:p>
            <a:pPr algn="ctr" eaLnBrk="1" hangingPunct="1"/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Особливості оздоблення </a:t>
            </a:r>
            <a:r>
              <a:rPr lang="uk-UA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інтер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єру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орнаментом витинанки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Объект 2"/>
          <p:cNvSpPr>
            <a:spLocks noGrp="1"/>
          </p:cNvSpPr>
          <p:nvPr>
            <p:ph type="body" sz="half" idx="4294967295"/>
          </p:nvPr>
        </p:nvSpPr>
        <p:spPr>
          <a:xfrm>
            <a:off x="166256" y="1184856"/>
            <a:ext cx="8298872" cy="5898524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5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5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розмаїття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ужиткового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виділяється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витинанка</a:t>
            </a:r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Народні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прикраса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сільської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з'явилася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XIX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розповсюдженими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Прикарпатті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Придністров'ї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Мотиви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надзвичайно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 кожному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регіоні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майстри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витинають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«вазон».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Композиція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розміщення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притаманна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вишивці</a:t>
            </a:r>
            <a:r>
              <a:rPr lang="ru-RU" sz="5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килимарству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5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 –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оздоблювальний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візерунок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на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ритмічному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повторенні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геометричних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стилізованих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рослинних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тваринних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мотивів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-400050" algn="ctr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Основа орнаменту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ритмічно-симетричних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композицій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гармонійних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пропорцій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та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кольорових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marL="0" indent="0" algn="ctr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орнаментальна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композиція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є </a:t>
            </a:r>
          </a:p>
          <a:p>
            <a:pPr marL="0" indent="-400050" algn="ctr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унікальним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мистецьким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твором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в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віддзеркалюється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світогляд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-400050" algn="ctr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народу,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естетичні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уподобання,характерні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самовиразу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-400050" algn="ctr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в 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конкретній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точц</a:t>
            </a:r>
            <a:r>
              <a:rPr lang="uk-UA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часу і  простору</a:t>
            </a:r>
          </a:p>
          <a:p>
            <a:pPr marL="0" indent="-400050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sz="3600" b="1" dirty="0" smtClean="0">
              <a:solidFill>
                <a:srgbClr val="99CC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00050" indent="-400050" eaLnBrk="1" hangingPunct="1">
              <a:lnSpc>
                <a:spcPct val="80000"/>
              </a:lnSpc>
            </a:pPr>
            <a:endParaRPr lang="ru-RU" sz="1800" b="1" i="1" dirty="0" smtClean="0">
              <a:solidFill>
                <a:srgbClr val="99CC00"/>
              </a:solidFill>
              <a:latin typeface="Times New Roman" pitchFamily="18" charset="0"/>
            </a:endParaRPr>
          </a:p>
        </p:txBody>
      </p:sp>
      <p:pic>
        <p:nvPicPr>
          <p:cNvPr id="12290" name="Picture 2" descr="http://www.rzaki.ru/templates/img/small/92d360030c39e9f824ae1ab430a4bc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326" y="2021032"/>
            <a:ext cx="2573193" cy="345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3"/>
          <p:cNvSpPr>
            <a:spLocks noGrp="1" noChangeArrowheads="1"/>
          </p:cNvSpPr>
          <p:nvPr>
            <p:ph sz="half" idx="4294967295"/>
          </p:nvPr>
        </p:nvSpPr>
        <p:spPr>
          <a:xfrm>
            <a:off x="138544" y="235528"/>
            <a:ext cx="8098415" cy="6492730"/>
          </a:xfrm>
        </p:spPr>
        <p:txBody>
          <a:bodyPr>
            <a:normAutofit fontScale="77500" lnSpcReduction="20000"/>
          </a:bodyPr>
          <a:lstStyle/>
          <a:p>
            <a:pPr marL="0" indent="0" algn="ctr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традиційних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витинанок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геометричний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рослинний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трапляються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антропо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зооморфні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фігури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зображення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предметів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побуту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один з 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народного декоративного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яке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глибокі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й 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багаті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сюжетна і 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орнаментальна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прикраса 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житла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ажурно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силуетно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вирізане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ножем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білого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та  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кольорового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паперу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Техніка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витинання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відноситься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орнаментального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оздоблення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декоративних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поверхонь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інтер’єрів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2500" i="1" dirty="0" smtClean="0"/>
          </a:p>
          <a:p>
            <a:pPr algn="ctr" eaLnBrk="1" hangingPunct="1"/>
            <a:endParaRPr lang="ru-RU" sz="2500" b="1" i="1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164" y="340487"/>
            <a:ext cx="2298410" cy="328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1.bp.blogspot.com/-jYsA-dku9SI/TXe0KECXf3I/AAAAAAAAANg/mizMWHQt7wE/s1600/1467620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960" y="3956340"/>
            <a:ext cx="3636095" cy="261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7818" y="346364"/>
            <a:ext cx="11887199" cy="5777346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Витинанці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властиві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силуетне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ритмічна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виразність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візерунка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дзеркальна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симетрія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лаконізм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логічна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узгодженість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матеріалом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формою </a:t>
            </a:r>
            <a:r>
              <a:rPr lang="uk-UA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технікою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Будь-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натуралізм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відсутній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Витинанкою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хату символами,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містили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язичницьких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Богів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Традицією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вбирання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прикрашанням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Великоднем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рушники на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подушки.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Прикраси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увійшли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побут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селян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побачити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будинках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вікнах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стінах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сволок, на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печі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замінювали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собою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настінні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малюнки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кінця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XIX 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початку </a:t>
            </a: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XX 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вирізняютья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високою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художньою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майстерністю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кожному 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регіоні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осередках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вони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набули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своєрідних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локальних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рис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трактування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технічної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вправності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відчуття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ритму,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пропорцій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силуетів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багатства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орнаментики</a:t>
            </a:r>
            <a:endParaRPr lang="ru-RU" sz="21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на 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Поділлі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Подніпров’ї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та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Прикарпатті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всій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регіон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самобутні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притаманні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західних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областей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дрібно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орнаментовані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писанки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рушники.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Подільські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продовжують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народних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килимів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гончарних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розписів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вишивок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ніпропетровщини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схожі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петриківським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розписом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того, в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кожній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паперовій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прикрасі</a:t>
            </a:r>
            <a:endParaRPr lang="ru-RU" sz="21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проглядається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стиль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окремого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майстра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використовували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прикраси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нашиваються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взуття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1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оброблення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житла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</a:pP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692728"/>
            <a:ext cx="5943600" cy="5942013"/>
          </a:xfrm>
        </p:spPr>
        <p:txBody>
          <a:bodyPr>
            <a:normAutofit fontScale="92500"/>
          </a:bodyPr>
          <a:lstStyle/>
          <a:p>
            <a:pPr marL="0" indent="0" algn="ctr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поширеним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українській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обрамлення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божниці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полиці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посуду,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комина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вікна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ажурних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серветок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полиці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посуду і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скрині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будинках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зустріти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–на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гілках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 часто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розміщували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деревами –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людські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постаті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свята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теж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виготовлялися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витинанки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сніжинок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зірочок,барвінку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хреста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постатей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Богів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ru-RU" sz="1800" i="1" dirty="0" smtClean="0"/>
          </a:p>
        </p:txBody>
      </p:sp>
      <p:pic>
        <p:nvPicPr>
          <p:cNvPr id="40964" name="Picture 5" descr="1783739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0181" y="593726"/>
            <a:ext cx="2290949" cy="4078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 descr="6436321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96544" y="3366944"/>
            <a:ext cx="255746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2" y="370609"/>
            <a:ext cx="7356761" cy="623800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давніх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давен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людям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оздоблення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житла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домашнього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вжитку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потяг до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народного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Малювання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набувши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самобутніх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ХІІІ–XV ст.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поліхромне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малювання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церковному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начинню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так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оздоблювали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іконостаси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меблі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свічники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посуд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орнамент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в хатах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заможних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розмальовані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сволоки,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іконах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мальовані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ліжка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стільці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Селяни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любили й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цінували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барвистість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дерев’яних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стінах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хат, на лутках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вікон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сволоку, дверях і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хатах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мальовані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квітками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мисники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меблі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ікони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родинний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скарб стояла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розмальовували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різьбленням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Tx/>
              <a:buNone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Skrynja_Kin19-poch20st_Cherk-Pravob_Mal-Derevo_il150-fragm_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963" y="1406236"/>
            <a:ext cx="3671800" cy="37719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46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35527" y="116510"/>
            <a:ext cx="8045588" cy="431678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Розмальовані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козацьким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родинам.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мальованих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хат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розшукати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давньому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Котельва на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Полтавщині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Часто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розмальованими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козацькій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лутки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вікон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сволоки, але й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ліжка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Черкаському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музеї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козаком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Мамаєм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одним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найпопулярніших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200" name="Picture 8" descr="Maljovane-Derevo_LOrel_2003_il-018_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904" y="193182"/>
            <a:ext cx="3606084" cy="26659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termostojkaja-kraska-pechej-kaminov-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" y="3184011"/>
            <a:ext cx="2697466" cy="1606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7" descr="Maljovane-Derevo_LOrel_2003_il-019_we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27" y="4979488"/>
            <a:ext cx="2803602" cy="17493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5" descr="Maljovane-Derevo_LOrel_2003_il-23_w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363" y="3566373"/>
            <a:ext cx="3001011" cy="18408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5" descr="2658093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157" y="5020997"/>
            <a:ext cx="2697349" cy="16663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5" descr="Maljovane-Derevo_LOrel_2003_il-84_we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29" y="3184011"/>
            <a:ext cx="2623842" cy="16372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5136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0363" y="307041"/>
            <a:ext cx="6687127" cy="47244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З-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поміж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мальованих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речей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домашнього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вжитку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напевне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дбайливо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найбагатше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оздоблювали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Композиція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розпису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могла бути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Часом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орнамент 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стилізованих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пелюсток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рівномірно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всьому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полю,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посередині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букет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вазон з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більших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квітів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по кутках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заповнювались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квіточками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9221" name="Picture 5" descr="Maljovane-Derevo_LOrel_2003_il-040_we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12" y="4040841"/>
            <a:ext cx="3001879" cy="21521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5" descr="Maljovane-Derevo_LOrel_2003_il-052_we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26" y="1050337"/>
            <a:ext cx="3481930" cy="214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aljovane-Derevo_LOrel_2003_il-043_we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102" y="4381172"/>
            <a:ext cx="3115499" cy="218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63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90946" y="202382"/>
            <a:ext cx="11693236" cy="1349327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З-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поміж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мальованих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речей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селянського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побуту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поширеними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дерев’яні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довбані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миски,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ритуальне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тарілках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квітковий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мотив. </a:t>
            </a:r>
          </a:p>
        </p:txBody>
      </p:sp>
      <p:pic>
        <p:nvPicPr>
          <p:cNvPr id="10245" name="Picture 5" descr="Maljovane-Derevo_LOrel_2003_il-061_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897" y="2434436"/>
            <a:ext cx="2794951" cy="30672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5" descr="Maljovane-Derevo_LOrel_2003_il-205_we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900" y="1812246"/>
            <a:ext cx="2410690" cy="242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Maljovane-Derevo_LOrel_2003_il-207_we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2995">
            <a:off x="911826" y="4520929"/>
            <a:ext cx="2090261" cy="196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 descr="Maljovane-Derevo_LOrel_2003_il-211_we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43">
            <a:off x="396906" y="1968418"/>
            <a:ext cx="2121610" cy="203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Maljovane-Derevo_LOrel_2003_il-212_w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79268">
            <a:off x="5044637" y="4215215"/>
            <a:ext cx="2365232" cy="223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Maljovane-Derevo_LOrel_2003_il-210_we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661" y="1823490"/>
            <a:ext cx="2258291" cy="214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07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35527" y="123990"/>
            <a:ext cx="11776364" cy="182950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народне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малювання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дереву, як і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наївного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мистецтва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світлий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сонячний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характер. У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відчувається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відкрита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життєрадісна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вдача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народу,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заняттям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здавна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землеробство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тісний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природою,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сповненою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яскравих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сонячних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буйного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цвітіння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безпосередній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художників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виявилося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різновидах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малювання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дереву: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оздоблення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хати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повсякденного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вжитку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малювання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ікон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бачимо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олюднене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народне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сприймання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Бога. </a:t>
            </a:r>
          </a:p>
        </p:txBody>
      </p:sp>
      <p:pic>
        <p:nvPicPr>
          <p:cNvPr id="3" name="Picture 10" descr="Maljovane-Derevo_LOrel_2003_il-77_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27" y="2222509"/>
            <a:ext cx="3306493" cy="408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Maljovane-Derevo_LOrel_2003_il-75_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53">
            <a:off x="8154067" y="2383374"/>
            <a:ext cx="3347200" cy="327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Maljovane-Derevo_LOrel_2003_il-74_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3092">
            <a:off x="611555" y="2487847"/>
            <a:ext cx="3462819" cy="372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17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656801" y="205581"/>
            <a:ext cx="11062974" cy="130124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chemeClr val="accent6">
                    <a:lumMod val="50000"/>
                  </a:schemeClr>
                </a:solidFill>
              </a:rPr>
              <a:t>Оздоблення предметів побуту, одягу і приміщень в Болгарії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Содержимое 3" descr="thumb2-267aaecd3b232b9b13dfa5f34daf9d9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056" y="1985930"/>
            <a:ext cx="4891065" cy="42291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425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1" name="Picture 7" descr="K1F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290" y="2438401"/>
            <a:ext cx="3082238" cy="39394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41992" name="Picture 8" descr="K1F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126" y="2433638"/>
            <a:ext cx="2923309" cy="3944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77090" y="199294"/>
            <a:ext cx="11762509" cy="2239107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традиційного</a:t>
            </a:r>
            <a:r>
              <a:rPr lang="ru-RU" sz="240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барвистість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яскравість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строкатість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вдало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світосприйняття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світобачення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народу.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сучасності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колоритне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вбрання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витіснив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тенденціям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костюми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невід’ємною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свята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торжества.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18653" y="374074"/>
            <a:ext cx="11194473" cy="18980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dirty="0"/>
              <a:t>	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Традиційний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жіночій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себе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вовняний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сарафан,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сорочку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скромним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орнаментом, широкий,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барвистий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пояс та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розшитий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фартух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Голову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прикрашає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шерстяна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хустка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на ногах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красується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шкіряне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взуття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ажурними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вовняними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панчохами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7413" name="Picture 5" descr="in-text-img22e51013b0fe270a8b3ae3c4c2c04a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27" y="2382981"/>
            <a:ext cx="6788727" cy="3990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50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65561" y="563773"/>
            <a:ext cx="11513127" cy="134815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вдягають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привабливий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вражаючий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костюм,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оздоблення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декорування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різняться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територіальної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приналежності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8437" name="Picture 5" descr="2337102uzbzgn0kqkbl0l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528" y="2558830"/>
            <a:ext cx="8613194" cy="36341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1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repphoto_5297_73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09" y="359765"/>
            <a:ext cx="3322534" cy="18092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5" descr="4-hear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072" y="4630286"/>
            <a:ext cx="3596394" cy="19289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5" descr="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130" y="2371206"/>
            <a:ext cx="3335628" cy="2057524"/>
          </a:xfrm>
          <a:prstGeom prst="snip2DiagRect">
            <a:avLst>
              <a:gd name="adj1" fmla="val 735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5" descr="q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201" y="2486314"/>
            <a:ext cx="3181083" cy="18273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5" descr="7ccac4e965ad5d1ff6c4ac868051985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744" y="4630285"/>
            <a:ext cx="3501203" cy="19289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5" descr="etno_0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537" y="359765"/>
            <a:ext cx="3168392" cy="18092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694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66255" y="166253"/>
            <a:ext cx="5569527" cy="3371997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найпопулярніших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кераміки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троянська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написано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майстра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однакових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них –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робота. </a:t>
            </a:r>
          </a:p>
        </p:txBody>
      </p:sp>
      <p:pic>
        <p:nvPicPr>
          <p:cNvPr id="19461" name="Picture 5" descr="&amp;Kcy;&amp;iecy;&amp;rcy;&amp;acy;&amp;mcy;&amp;icy;&amp;k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396" y="2350860"/>
            <a:ext cx="3399607" cy="28279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229639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556" y="235527"/>
            <a:ext cx="3094182" cy="18565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kosovo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89283"/>
            <a:ext cx="2863961" cy="18330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2716824-classical-turkish-ceramics-on-the-marke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58" y="3856904"/>
            <a:ext cx="4628958" cy="2643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5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рапор-Молдов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9553" y="2202287"/>
            <a:ext cx="5628422" cy="38569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528035" y="378898"/>
            <a:ext cx="11037780" cy="1192325"/>
          </a:xfrm>
          <a:prstGeom prst="rect">
            <a:avLst/>
          </a:prstGeom>
        </p:spPr>
        <p:txBody>
          <a:bodyPr vert="horz" anchor="ctr">
            <a:noAutofit/>
            <a:scene3d>
              <a:camera prst="perspectiveLeft"/>
              <a:lightRig rig="threePt" dir="t"/>
            </a:scene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uk-UA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Оздоблення предметів побуту, одягу і приміщень в Молдові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04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633845"/>
            <a:ext cx="5223165" cy="562494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ru-RU" sz="39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Традиційний</a:t>
            </a:r>
            <a:r>
              <a:rPr lang="ru-RU" sz="39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етнічний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костюм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століттями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 в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народному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костюмі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Молдавії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відбилися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у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дзеркалі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 на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щедрій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багаті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врожаї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національним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візерунком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квітів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плодів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прикрашена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майстерною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вишивкою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молдавський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старовинний</a:t>
            </a:r>
            <a:r>
              <a:rPr lang="ru-RU" sz="3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костюм. </a:t>
            </a:r>
          </a:p>
        </p:txBody>
      </p:sp>
      <p:pic>
        <p:nvPicPr>
          <p:cNvPr id="3" name="Picture 5" descr="&amp;Mcy;&amp;ocy;&amp;lcy;&amp;dcy;&amp;acy;&amp;vcy;&amp;scy;&amp;kcy;&amp;icy;&amp;jcy; &amp;ncy;&amp;acy;&amp;tscy;&amp;icy;&amp;ocy;&amp;ncy;&amp;acy;&amp;lcy;&amp;softcy;&amp;ncy;&amp;ycy;&amp;jcy; &amp;kcy;&amp;ocy;&amp;scy;&amp;tcy;&amp;yucy;&amp;mcy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285" y="1471274"/>
            <a:ext cx="4713667" cy="402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85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moldavskij-nacionalnyj-kostyum--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6" y="969818"/>
            <a:ext cx="5210014" cy="34507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1" name="Picture 7" descr="moldavskij-nacionalnyj-kostyum--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35" y="3069140"/>
            <a:ext cx="5018991" cy="35303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moldavskij-nacionalnyj-kostyum--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204" y="409182"/>
            <a:ext cx="3440785" cy="22860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20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18654" y="904009"/>
            <a:ext cx="5777345" cy="548293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орнаменти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прямих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хвилястих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спіралеподібних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ламаних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пунктирних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ліній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вдавлювання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аплікацію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розпис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зооморфні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авіаморфні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геометричні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фігури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5" descr="IMG_e2408ebe58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236" y="1607126"/>
            <a:ext cx="5569527" cy="3990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50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idx="1"/>
          </p:nvPr>
        </p:nvSpPr>
        <p:spPr>
          <a:xfrm>
            <a:off x="280993" y="206542"/>
            <a:ext cx="7703908" cy="2098776"/>
          </a:xfrm>
          <a:noFill/>
          <a:ln/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керамічні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стилізованими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птахами,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деревом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молдавській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кераміці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знак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зображували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спіралей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розеток,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Гончарі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глечики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ліпними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фруктами, птахами,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фігурками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людей. </a:t>
            </a:r>
          </a:p>
        </p:txBody>
      </p:sp>
      <p:pic>
        <p:nvPicPr>
          <p:cNvPr id="50182" name="Picture 6" descr="15-suvenir+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362" y="90633"/>
            <a:ext cx="4186989" cy="27427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4" name="Picture 8" descr="bd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007" y="3131754"/>
            <a:ext cx="2641344" cy="20326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0ecf53d399dde3f25ea9232ca1abdf5b_174_8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75" y="2533703"/>
            <a:ext cx="3620840" cy="18302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3891085_1000043_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18" y="4737349"/>
            <a:ext cx="3054955" cy="19707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warm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214" y="2516765"/>
            <a:ext cx="2886148" cy="18472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317cb8e68ba76b1aa69336e38194bb8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16" y="4587418"/>
            <a:ext cx="3555985" cy="22705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23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093511" y="1452994"/>
            <a:ext cx="9931953" cy="4170218"/>
          </a:xfrm>
          <a:prstGeom prst="rect">
            <a:avLst/>
          </a:prstGeom>
          <a:noFill/>
          <a:ln/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У народному одязі, предметах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побуту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оформленні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приміщень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Болгарії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Молдови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відбились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спільності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долі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слов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’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янських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народів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uk-UA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uk-UA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«Звичаї народу – це ті прикмети, по яких розпізнають народ не тільки в сучасному, а і в його історичному минулому…» </a:t>
            </a:r>
          </a:p>
          <a:p>
            <a:pPr marL="0" indent="0" algn="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uk-UA" sz="2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(Олекса </a:t>
            </a:r>
            <a:r>
              <a:rPr lang="uk-UA" sz="2800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Воропай</a:t>
            </a:r>
            <a:r>
              <a:rPr lang="uk-UA" sz="2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ru-RU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4751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Використані джерела інформації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1.Ресурси Інтернет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2.Підручник Т.Ніколаєва «Історія українського костюма» 3.Підручник М.Глушко «Українське народознавство»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4.Підручник О.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Косміна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«Традиційне вбрання українців»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2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0" name="WordArt 8"/>
          <p:cNvSpPr>
            <a:spLocks noChangeArrowheads="1" noChangeShapeType="1" noTextEdit="1"/>
          </p:cNvSpPr>
          <p:nvPr/>
        </p:nvSpPr>
        <p:spPr bwMode="auto">
          <a:xfrm>
            <a:off x="1371601" y="1600200"/>
            <a:ext cx="9587344" cy="3733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Deflate">
              <a:avLst/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90781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1663</TotalTime>
  <Words>3108</Words>
  <Application>Microsoft Office PowerPoint</Application>
  <PresentationFormat>Широкоэкранный</PresentationFormat>
  <Paragraphs>153</Paragraphs>
  <Slides>55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5" baseType="lpstr">
      <vt:lpstr>Arial</vt:lpstr>
      <vt:lpstr>Calibri</vt:lpstr>
      <vt:lpstr>Franklin Gothic Book</vt:lpstr>
      <vt:lpstr>Franklin Gothic Medium</vt:lpstr>
      <vt:lpstr>Monotype Corsiva</vt:lpstr>
      <vt:lpstr>Times New Roman</vt:lpstr>
      <vt:lpstr>Verdana</vt:lpstr>
      <vt:lpstr>Wingdings</vt:lpstr>
      <vt:lpstr>Wingdings 2</vt:lpstr>
      <vt:lpstr>Трек</vt:lpstr>
      <vt:lpstr>Презентация PowerPoint</vt:lpstr>
      <vt:lpstr>Презентация PowerPoint</vt:lpstr>
      <vt:lpstr>УКРАЇНА</vt:lpstr>
      <vt:lpstr>Традиційне українське  вбрання</vt:lpstr>
      <vt:lpstr>народний чоловічий костюм</vt:lpstr>
      <vt:lpstr>Презентация PowerPoint</vt:lpstr>
      <vt:lpstr>Презентация PowerPoint</vt:lpstr>
      <vt:lpstr>СОРОЧКА</vt:lpstr>
      <vt:lpstr>Кептар</vt:lpstr>
      <vt:lpstr>Презентация PowerPoint</vt:lpstr>
      <vt:lpstr>Плахта, запаска</vt:lpstr>
      <vt:lpstr>Постоли, чоботи</vt:lpstr>
      <vt:lpstr>Волинь, Чернігівщина</vt:lpstr>
      <vt:lpstr>Поділля</vt:lpstr>
      <vt:lpstr>Слобожанщина</vt:lpstr>
      <vt:lpstr>Середня Наддніпрянщина</vt:lpstr>
      <vt:lpstr>Карпатський регіон</vt:lpstr>
      <vt:lpstr>Загальні відомості про промисли та ремесла</vt:lpstr>
      <vt:lpstr>Презентация PowerPoint</vt:lpstr>
      <vt:lpstr>Ткацтво</vt:lpstr>
      <vt:lpstr>Гончарство</vt:lpstr>
      <vt:lpstr>Писанкарство</vt:lpstr>
      <vt:lpstr>Вишивка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Оздоблення предметів побуту, одягу і приміщень в Україні  З давніх давен людям властиве прагнення до художнього оздоблення житла, одягу, предметів домашнього вжитку. </vt:lpstr>
      <vt:lpstr>Особливості оздоблення інтер’єру орнаментом витинанки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Оздоблення предметів побуту, одягу і приміщень в Болгарії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 </vt:lpstr>
      <vt:lpstr>Використані джерела інформації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Рослинні та тварини елементи в оздобленні  предметів побуту</dc:title>
  <dc:creator>PK</dc:creator>
  <cp:lastModifiedBy>PK</cp:lastModifiedBy>
  <cp:revision>118</cp:revision>
  <dcterms:created xsi:type="dcterms:W3CDTF">2017-02-03T12:17:55Z</dcterms:created>
  <dcterms:modified xsi:type="dcterms:W3CDTF">2022-06-08T12:48:44Z</dcterms:modified>
</cp:coreProperties>
</file>