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notesMasterIdLst>
    <p:notesMasterId r:id="rId21"/>
  </p:notesMasterIdLst>
  <p:sldIdLst>
    <p:sldId id="281" r:id="rId2"/>
    <p:sldId id="279" r:id="rId3"/>
    <p:sldId id="301" r:id="rId4"/>
    <p:sldId id="292" r:id="rId5"/>
    <p:sldId id="293" r:id="rId6"/>
    <p:sldId id="282" r:id="rId7"/>
    <p:sldId id="283" r:id="rId8"/>
    <p:sldId id="294" r:id="rId9"/>
    <p:sldId id="296" r:id="rId10"/>
    <p:sldId id="297" r:id="rId11"/>
    <p:sldId id="287" r:id="rId12"/>
    <p:sldId id="298" r:id="rId13"/>
    <p:sldId id="291" r:id="rId14"/>
    <p:sldId id="300" r:id="rId15"/>
    <p:sldId id="303" r:id="rId16"/>
    <p:sldId id="304" r:id="rId17"/>
    <p:sldId id="285" r:id="rId18"/>
    <p:sldId id="299" r:id="rId19"/>
    <p:sldId id="30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45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079D2-4CF2-4D04-B48B-774783A58DEF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6B24B-BE89-4B55-9A3C-019200DB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68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ru-RU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12DDF9B8-2D13-47B9-8012-3E95ECFA6BE6}" type="slidenum">
              <a:rPr lang="ru-RU" kern="120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876"/>
            <a:ext cx="7992888" cy="1143000"/>
          </a:xfrm>
        </p:spPr>
        <p:txBody>
          <a:bodyPr>
            <a:noAutofit/>
          </a:bodyPr>
          <a:lstStyle/>
          <a:p>
            <a:pPr algn="ctr"/>
            <a:r>
              <a:rPr lang="uk-UA" sz="4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Навчально-практичний центр сучасних швейних технологій </a:t>
            </a: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Вищого професійного училища №3 </a:t>
            </a:r>
            <a:r>
              <a:rPr lang="uk-UA" sz="40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2017-2020рр.</a:t>
            </a:r>
            <a:endParaRPr lang="ru-RU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36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573016"/>
            <a:ext cx="871296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Навчально-практичний центр сучасних швейних технологій </a:t>
            </a:r>
            <a: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Вищого професійного училища №3 </a:t>
            </a:r>
            <a:r>
              <a:rPr lang="uk-UA" sz="36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відкрито весною 2017р. </a:t>
            </a:r>
            <a: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фінансуванням </a:t>
            </a:r>
            <a:b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Міністерства освіти та науки України (330тис.грн) </a:t>
            </a:r>
            <a:b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099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Відкриття Навчально-практичного центру </a:t>
            </a:r>
            <a:b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сучасних швейних технологій (НПЦ СШТ)</a:t>
            </a:r>
            <a:b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Вищого професійного училища №3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травня 2017р.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Рисунок 3" descr="14952946042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4429132"/>
            <a:ext cx="2952750" cy="2214562"/>
          </a:xfrm>
          <a:prstGeom prst="rect">
            <a:avLst/>
          </a:prstGeom>
        </p:spPr>
      </p:pic>
      <p:pic>
        <p:nvPicPr>
          <p:cNvPr id="6" name="Рисунок 5" descr="DSCN0160-300x2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1678"/>
            <a:ext cx="2857500" cy="2143125"/>
          </a:xfrm>
          <a:prstGeom prst="rect">
            <a:avLst/>
          </a:prstGeom>
        </p:spPr>
      </p:pic>
      <p:pic>
        <p:nvPicPr>
          <p:cNvPr id="7" name="Рисунок 6" descr="DSCN0170-3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2071678"/>
            <a:ext cx="2857500" cy="2143125"/>
          </a:xfrm>
          <a:prstGeom prst="rect">
            <a:avLst/>
          </a:prstGeom>
        </p:spPr>
      </p:pic>
      <p:pic>
        <p:nvPicPr>
          <p:cNvPr id="8" name="Рисунок 7" descr="DSCN0200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41" y="4429132"/>
            <a:ext cx="2952751" cy="2214563"/>
          </a:xfrm>
          <a:prstGeom prst="rect">
            <a:avLst/>
          </a:prstGeom>
        </p:spPr>
      </p:pic>
      <p:pic>
        <p:nvPicPr>
          <p:cNvPr id="9" name="Рисунок 8" descr="DSCN0103-300x22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4" y="2071678"/>
            <a:ext cx="2857500" cy="21431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НПЦ СШТ Вищого професійного училища обладнано сучасним швейним обладнанням (швейних машин: 10шт. універсальних та 7шт.спеціальних, 4 комплекти – для ВТО робіт; 2 ріжучих ножа, 1відпарювач, розсувний манекен)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Рисунок 3" descr="маш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14282" y="2143116"/>
            <a:ext cx="2000264" cy="1428760"/>
          </a:xfrm>
          <a:prstGeom prst="rect">
            <a:avLst/>
          </a:prstGeom>
        </p:spPr>
      </p:pic>
      <p:pic>
        <p:nvPicPr>
          <p:cNvPr id="5" name="Рисунок 4" descr="маш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2500298" y="2000240"/>
            <a:ext cx="1538921" cy="1643074"/>
          </a:xfrm>
          <a:prstGeom prst="rect">
            <a:avLst/>
          </a:prstGeom>
        </p:spPr>
      </p:pic>
      <p:pic>
        <p:nvPicPr>
          <p:cNvPr id="6" name="Рисунок 5" descr="маш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48" y="2214554"/>
            <a:ext cx="2151065" cy="1264611"/>
          </a:xfrm>
          <a:prstGeom prst="rect">
            <a:avLst/>
          </a:prstGeom>
        </p:spPr>
      </p:pic>
      <p:pic>
        <p:nvPicPr>
          <p:cNvPr id="7" name="Рисунок 6" descr="маш7.jpg"/>
          <p:cNvPicPr/>
          <p:nvPr/>
        </p:nvPicPr>
        <p:blipFill>
          <a:blip r:embed="rId5"/>
          <a:srcRect t="25147" b="16863"/>
          <a:stretch>
            <a:fillRect/>
          </a:stretch>
        </p:blipFill>
        <p:spPr>
          <a:xfrm>
            <a:off x="6715140" y="2285992"/>
            <a:ext cx="2163479" cy="1357322"/>
          </a:xfrm>
          <a:prstGeom prst="rect">
            <a:avLst/>
          </a:prstGeom>
        </p:spPr>
      </p:pic>
      <p:pic>
        <p:nvPicPr>
          <p:cNvPr id="8" name="Рисунок 7" descr="праска9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643314"/>
            <a:ext cx="1643074" cy="1678534"/>
          </a:xfrm>
          <a:prstGeom prst="rect">
            <a:avLst/>
          </a:prstGeom>
        </p:spPr>
      </p:pic>
      <p:pic>
        <p:nvPicPr>
          <p:cNvPr id="9" name="Рисунок 8" descr="пр.ст8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2976" y="5143488"/>
            <a:ext cx="2000264" cy="1714512"/>
          </a:xfrm>
          <a:prstGeom prst="rect">
            <a:avLst/>
          </a:prstGeom>
        </p:spPr>
      </p:pic>
      <p:pic>
        <p:nvPicPr>
          <p:cNvPr id="10" name="Рисунок 9" descr="ніж11.jpg"/>
          <p:cNvPicPr/>
          <p:nvPr/>
        </p:nvPicPr>
        <p:blipFill>
          <a:blip r:embed="rId8"/>
          <a:stretch>
            <a:fillRect/>
          </a:stretch>
        </p:blipFill>
        <p:spPr>
          <a:xfrm>
            <a:off x="3214678" y="3643314"/>
            <a:ext cx="1578685" cy="1935875"/>
          </a:xfrm>
          <a:prstGeom prst="rect">
            <a:avLst/>
          </a:prstGeom>
        </p:spPr>
      </p:pic>
      <p:pic>
        <p:nvPicPr>
          <p:cNvPr id="12" name="Рисунок 11" descr="ман14.jp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18089" y="4857760"/>
            <a:ext cx="1925911" cy="1925911"/>
          </a:xfrm>
          <a:prstGeom prst="rect">
            <a:avLst/>
          </a:prstGeom>
        </p:spPr>
      </p:pic>
      <p:pic>
        <p:nvPicPr>
          <p:cNvPr id="13" name="Рисунок 12" descr="відп.12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86446" y="3643314"/>
            <a:ext cx="1858580" cy="2215770"/>
          </a:xfrm>
          <a:prstGeom prst="rect">
            <a:avLst/>
          </a:prstGeom>
        </p:spPr>
      </p:pic>
      <p:pic>
        <p:nvPicPr>
          <p:cNvPr id="11" name="Рисунок 10" descr="ніж10.jpg"/>
          <p:cNvPicPr/>
          <p:nvPr/>
        </p:nvPicPr>
        <p:blipFill>
          <a:blip r:embed="rId11"/>
          <a:srcRect l="19099" t="16892" r="10271" b="25721"/>
          <a:stretch>
            <a:fillRect/>
          </a:stretch>
        </p:blipFill>
        <p:spPr>
          <a:xfrm>
            <a:off x="4429124" y="5429240"/>
            <a:ext cx="1857388" cy="142876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501122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автоматизованого проектування(САПР)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Inventex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PDM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MTM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Рисунок 4" descr="C:\Users\User\Pictures\ДРЕБІТ\inv_ms_dig_f01_eng-960x5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00240"/>
            <a:ext cx="3390371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ard_plt_plotter_tk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85720" y="4357694"/>
            <a:ext cx="3442335" cy="1878965"/>
          </a:xfrm>
          <a:prstGeom prst="rect">
            <a:avLst/>
          </a:prstGeom>
        </p:spPr>
      </p:pic>
      <p:pic>
        <p:nvPicPr>
          <p:cNvPr id="1026" name="Picture 2" descr="C:\Users\USER\Desktop\Для Дожук\Стажування\15138939263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37" y="4357694"/>
            <a:ext cx="2762269" cy="2071702"/>
          </a:xfrm>
          <a:prstGeom prst="rect">
            <a:avLst/>
          </a:prstGeom>
          <a:noFill/>
        </p:spPr>
      </p:pic>
      <p:pic>
        <p:nvPicPr>
          <p:cNvPr id="1027" name="Picture 3" descr="C:\Users\USER\Desktop\Для Дожук\Стажування\15138939248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928934"/>
            <a:ext cx="2000248" cy="2666997"/>
          </a:xfrm>
          <a:prstGeom prst="rect">
            <a:avLst/>
          </a:prstGeom>
          <a:noFill/>
        </p:spPr>
      </p:pic>
      <p:pic>
        <p:nvPicPr>
          <p:cNvPr id="1028" name="Picture 4" descr="C:\Users\USER\Desktop\Для Дожук\Відкриття НПЦ СШТ - САПР\149529460428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0" y="1928802"/>
            <a:ext cx="2762248" cy="207168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356348" cy="1312168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Напрямки діяльності НПЦ СШТ ВПУ№3 </a:t>
            </a:r>
            <a:r>
              <a:rPr lang="uk-UA" sz="2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uk-UA" b="1" dirty="0" smtClean="0"/>
              <a:t>Ознайомлення </a:t>
            </a:r>
            <a:r>
              <a:rPr lang="uk-UA" b="1" dirty="0"/>
              <a:t>та вивчення роботи сучасного швейного обладнання НПЦ СШТ, використання засобів малої механізації.</a:t>
            </a:r>
            <a:endParaRPr lang="ru-RU" b="1" dirty="0"/>
          </a:p>
          <a:p>
            <a:pPr lvl="0"/>
            <a:r>
              <a:rPr lang="uk-UA" b="1" dirty="0"/>
              <a:t>Вивчення та впровадження в навчальний процес системи автоматизованого проектування одягу (САПР) </a:t>
            </a:r>
            <a:r>
              <a:rPr lang="en-US" b="1" dirty="0" err="1"/>
              <a:t>Inventex</a:t>
            </a:r>
            <a:r>
              <a:rPr lang="en-US" b="1" dirty="0"/>
              <a:t> PDM</a:t>
            </a:r>
            <a:r>
              <a:rPr lang="uk-UA" b="1" dirty="0"/>
              <a:t>/</a:t>
            </a:r>
            <a:r>
              <a:rPr lang="en-US" b="1" dirty="0"/>
              <a:t>MTM</a:t>
            </a:r>
            <a:r>
              <a:rPr lang="uk-UA" b="1" dirty="0"/>
              <a:t>, що складається з модуля «Конструктор», «Моделювання», «Виготовлення та друк лекал».</a:t>
            </a:r>
            <a:endParaRPr lang="ru-RU" b="1" dirty="0"/>
          </a:p>
          <a:p>
            <a:pPr lvl="0"/>
            <a:r>
              <a:rPr lang="uk-UA" b="1" dirty="0"/>
              <a:t>Здійснення співпраці з роботодавцями (швейні підприємства, ательє, приватні швейні салони), з підприємствами сучасного швейного обладнання та обладнання ВТО для впровадження в роботу центру передового виробничого досвіду.</a:t>
            </a:r>
            <a:endParaRPr lang="ru-RU" b="1" dirty="0"/>
          </a:p>
          <a:p>
            <a:pPr lvl="0"/>
            <a:r>
              <a:rPr lang="uk-UA" b="1" dirty="0"/>
              <a:t>Ознайомлення та вивчення нових видів матеріалів: основних, підкладкових, </a:t>
            </a:r>
            <a:r>
              <a:rPr lang="uk-UA" b="1" dirty="0" err="1"/>
              <a:t>прокладкових</a:t>
            </a:r>
            <a:r>
              <a:rPr lang="uk-UA" b="1" dirty="0"/>
              <a:t>, особливості їх оброблення. </a:t>
            </a:r>
            <a:endParaRPr lang="ru-RU" b="1" dirty="0"/>
          </a:p>
          <a:p>
            <a:pPr lvl="0"/>
            <a:r>
              <a:rPr lang="uk-UA" b="1" dirty="0"/>
              <a:t>Створення колекцій моделей одягу модельної студії «</a:t>
            </a:r>
            <a:r>
              <a:rPr lang="en-US" b="1" dirty="0"/>
              <a:t>STYLE</a:t>
            </a:r>
            <a:r>
              <a:rPr lang="uk-UA" b="1" dirty="0"/>
              <a:t>», використовуючи сучасні матеріали, САПР, нове обладнання та прогресивні методи обробки вузлів виробів.</a:t>
            </a:r>
            <a:endParaRPr lang="ru-RU" b="1" dirty="0"/>
          </a:p>
          <a:p>
            <a:pPr lvl="0"/>
            <a:r>
              <a:rPr lang="uk-UA" b="1" dirty="0"/>
              <a:t>Пошиття швейних виробів за індивідуальним замовленням населення, </a:t>
            </a:r>
            <a:r>
              <a:rPr lang="uk-UA" b="1" dirty="0" err="1"/>
              <a:t>маспошиття</a:t>
            </a:r>
            <a:r>
              <a:rPr lang="uk-UA" b="1" dirty="0"/>
              <a:t> з використанням прогресивних технологій обробки, сучасних клейових матеріалів, САПР.</a:t>
            </a:r>
            <a:endParaRPr lang="ru-RU" b="1" dirty="0"/>
          </a:p>
          <a:p>
            <a:pPr lvl="0"/>
            <a:r>
              <a:rPr lang="uk-UA" b="1" dirty="0"/>
              <a:t>Стажування  педпрацівників, майстрів виробничого навчання за професіями «Швачка. Кравець. Закрійник».</a:t>
            </a:r>
            <a:endParaRPr lang="ru-RU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38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14422"/>
            <a:ext cx="7319986" cy="758952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Послуги центру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uk-UA" dirty="0"/>
              <a:t> </a:t>
            </a:r>
            <a:endParaRPr lang="ru-RU" dirty="0"/>
          </a:p>
          <a:p>
            <a:pPr fontAlgn="base">
              <a:buNone/>
            </a:pPr>
            <a:r>
              <a:rPr lang="uk-UA" b="1" dirty="0"/>
              <a:t>Навчально-практичний центр сучасних </a:t>
            </a:r>
            <a:r>
              <a:rPr lang="uk-UA" b="1" dirty="0" smtClean="0"/>
              <a:t>швейних технологій </a:t>
            </a:r>
            <a:r>
              <a:rPr lang="uk-UA" b="1" dirty="0"/>
              <a:t>Вищого професійного училища №3 </a:t>
            </a:r>
            <a:r>
              <a:rPr lang="uk-UA" b="1" dirty="0" err="1"/>
              <a:t>м.Чернівці</a:t>
            </a:r>
            <a:r>
              <a:rPr lang="uk-UA" b="1" dirty="0"/>
              <a:t> надає освітні послуги з професій </a:t>
            </a:r>
            <a:r>
              <a:rPr lang="ru-RU" b="1" dirty="0"/>
              <a:t> </a:t>
            </a:r>
            <a:r>
              <a:rPr lang="uk-UA" b="1" dirty="0"/>
              <a:t>"Швачка", "Кравець", "Закрійник" та працює в декількох напрямках:</a:t>
            </a:r>
            <a:endParaRPr lang="ru-RU" b="1" dirty="0"/>
          </a:p>
          <a:p>
            <a:pPr lvl="0"/>
            <a:r>
              <a:rPr lang="uk-UA" b="1" dirty="0"/>
              <a:t>Стажування педагогічних працівників (довгострокове та короткострокове); </a:t>
            </a:r>
            <a:endParaRPr lang="ru-RU" b="1" dirty="0"/>
          </a:p>
          <a:p>
            <a:pPr lvl="0"/>
            <a:r>
              <a:rPr lang="uk-UA" b="1" dirty="0"/>
              <a:t>Майстер-класи;</a:t>
            </a:r>
            <a:endParaRPr lang="ru-RU" b="1" dirty="0"/>
          </a:p>
          <a:p>
            <a:pPr lvl="0"/>
            <a:r>
              <a:rPr lang="ru-RU" b="1" dirty="0" err="1"/>
              <a:t>Круглі</a:t>
            </a:r>
            <a:r>
              <a:rPr lang="ru-RU" b="1" dirty="0"/>
              <a:t> </a:t>
            </a:r>
            <a:r>
              <a:rPr lang="ru-RU" b="1" dirty="0" err="1"/>
              <a:t>столи</a:t>
            </a:r>
            <a:r>
              <a:rPr lang="ru-RU" b="1" dirty="0"/>
              <a:t>, </a:t>
            </a:r>
            <a:r>
              <a:rPr lang="ru-RU" b="1" dirty="0" err="1"/>
              <a:t>семінари</a:t>
            </a:r>
            <a:r>
              <a:rPr lang="ru-RU" b="1" dirty="0"/>
              <a:t>, </a:t>
            </a:r>
            <a:r>
              <a:rPr lang="ru-RU" b="1" dirty="0" err="1"/>
              <a:t>консультації</a:t>
            </a:r>
            <a:r>
              <a:rPr lang="ru-RU" b="1" dirty="0"/>
              <a:t> з </a:t>
            </a:r>
            <a:r>
              <a:rPr lang="ru-RU" b="1" dirty="0" err="1"/>
              <a:t>питань</a:t>
            </a:r>
            <a:r>
              <a:rPr lang="ru-RU" b="1" dirty="0"/>
              <a:t> </a:t>
            </a:r>
            <a:r>
              <a:rPr lang="ru-RU" b="1" dirty="0" err="1"/>
              <a:t>вивчення</a:t>
            </a:r>
            <a:r>
              <a:rPr lang="ru-RU" b="1" dirty="0"/>
              <a:t> та </a:t>
            </a:r>
            <a:r>
              <a:rPr lang="ru-RU" b="1" dirty="0" err="1"/>
              <a:t>впровадження</a:t>
            </a:r>
            <a:r>
              <a:rPr lang="ru-RU" b="1" dirty="0"/>
              <a:t> в навчально-</a:t>
            </a:r>
            <a:r>
              <a:rPr lang="ru-RU" b="1" dirty="0" err="1"/>
              <a:t>виробничий</a:t>
            </a:r>
            <a:r>
              <a:rPr lang="ru-RU" b="1" dirty="0"/>
              <a:t> </a:t>
            </a:r>
            <a:r>
              <a:rPr lang="ru-RU" b="1" dirty="0" err="1"/>
              <a:t>процес</a:t>
            </a:r>
            <a:r>
              <a:rPr lang="ru-RU" b="1" dirty="0"/>
              <a:t> </a:t>
            </a:r>
            <a:r>
              <a:rPr lang="ru-RU" b="1" dirty="0" err="1"/>
              <a:t>сучасних</a:t>
            </a:r>
            <a:r>
              <a:rPr lang="ru-RU" b="1" dirty="0"/>
              <a:t> </a:t>
            </a:r>
            <a:r>
              <a:rPr lang="ru-RU" b="1" dirty="0" err="1"/>
              <a:t>способів</a:t>
            </a:r>
            <a:r>
              <a:rPr lang="ru-RU" b="1" dirty="0"/>
              <a:t> </a:t>
            </a:r>
            <a:r>
              <a:rPr lang="ru-RU" b="1" dirty="0" err="1"/>
              <a:t>обробки</a:t>
            </a:r>
            <a:r>
              <a:rPr lang="ru-RU" b="1" dirty="0"/>
              <a:t> та </a:t>
            </a:r>
            <a:r>
              <a:rPr lang="ru-RU" b="1" dirty="0" err="1"/>
              <a:t>виготовлення</a:t>
            </a:r>
            <a:r>
              <a:rPr lang="ru-RU" b="1" dirty="0"/>
              <a:t> </a:t>
            </a:r>
            <a:r>
              <a:rPr lang="ru-RU" b="1" dirty="0" err="1"/>
              <a:t>швейних</a:t>
            </a:r>
            <a:r>
              <a:rPr lang="ru-RU" b="1" dirty="0"/>
              <a:t> </a:t>
            </a:r>
            <a:r>
              <a:rPr lang="ru-RU" b="1" dirty="0" err="1"/>
              <a:t>виробів</a:t>
            </a:r>
            <a:r>
              <a:rPr lang="uk-UA" b="1" dirty="0"/>
              <a:t>;</a:t>
            </a:r>
            <a:endParaRPr lang="ru-RU" b="1" dirty="0"/>
          </a:p>
          <a:p>
            <a:pPr lvl="0"/>
            <a:r>
              <a:rPr lang="uk-UA" b="1" dirty="0"/>
              <a:t>Курси цільового призначення для незайнятого населення.</a:t>
            </a:r>
            <a:endParaRPr lang="ru-RU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18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5139467046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3357562"/>
            <a:ext cx="2381256" cy="17859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85794"/>
            <a:ext cx="7158062" cy="1143000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рік – стажування педагогічних працівників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 осіб – 6323грн.)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професії “ШВАЧКА.КРАВЕЦЬ. ЗАКРІЙНИК”: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Рисунок 4" descr="15138939264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050" y="3429000"/>
            <a:ext cx="1785950" cy="2381267"/>
          </a:xfrm>
          <a:prstGeom prst="rect">
            <a:avLst/>
          </a:prstGeom>
        </p:spPr>
      </p:pic>
      <p:pic>
        <p:nvPicPr>
          <p:cNvPr id="7" name="Рисунок 6" descr="15139467050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357562"/>
            <a:ext cx="2381256" cy="1785942"/>
          </a:xfrm>
          <a:prstGeom prst="rect">
            <a:avLst/>
          </a:prstGeom>
        </p:spPr>
      </p:pic>
      <p:pic>
        <p:nvPicPr>
          <p:cNvPr id="9" name="Рисунок 8" descr="IMG_20180516_1003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6" y="5143512"/>
            <a:ext cx="2285984" cy="1714488"/>
          </a:xfrm>
          <a:prstGeom prst="rect">
            <a:avLst/>
          </a:prstGeom>
        </p:spPr>
      </p:pic>
      <p:pic>
        <p:nvPicPr>
          <p:cNvPr id="3075" name="Picture 3" descr="C:\Users\USER\Desktop\Для Дожук\Стажування\IMG_20181220_153118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5069689"/>
            <a:ext cx="2384415" cy="178831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00034" y="192880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dirty="0" smtClean="0"/>
              <a:t> 3 стажиста - ВПУ №3 </a:t>
            </a:r>
            <a:r>
              <a:rPr lang="uk-UA" dirty="0" err="1" smtClean="0"/>
              <a:t>м.Чернівці</a:t>
            </a:r>
            <a:r>
              <a:rPr lang="uk-UA" dirty="0" smtClean="0"/>
              <a:t>,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 2 стажиста – ПТУ №8 </a:t>
            </a:r>
            <a:r>
              <a:rPr lang="uk-UA" dirty="0" err="1" smtClean="0"/>
              <a:t>м.Чернівці</a:t>
            </a:r>
            <a:r>
              <a:rPr lang="uk-UA" dirty="0" smtClean="0"/>
              <a:t>,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 2 стажиста – ДНЗ Бердянський машинобудівний професійний ліцей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 1 стажист – </a:t>
            </a:r>
            <a:r>
              <a:rPr lang="uk-UA" dirty="0" err="1" smtClean="0"/>
              <a:t>Кельменецький</a:t>
            </a:r>
            <a:r>
              <a:rPr lang="uk-UA" dirty="0" smtClean="0"/>
              <a:t> професійний ліцей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85794"/>
            <a:ext cx="7158062" cy="1143000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рік – стажування педагогічних працівників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(26 осіб – 11248грн.)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професії “ШВАЧКА.КРАВЕЦЬ. ЗАКРІЙНИК”: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1800" dirty="0" smtClean="0"/>
              <a:t>25 стажистів - ВПУ №3 </a:t>
            </a:r>
            <a:r>
              <a:rPr lang="uk-UA" sz="1800" dirty="0" err="1" smtClean="0"/>
              <a:t>м.Чернівці</a:t>
            </a:r>
            <a:r>
              <a:rPr lang="uk-UA" sz="1800" dirty="0" smtClean="0"/>
              <a:t>,</a:t>
            </a:r>
          </a:p>
          <a:p>
            <a:r>
              <a:rPr lang="uk-UA" sz="1800" dirty="0" smtClean="0"/>
              <a:t>1 стажист – </a:t>
            </a:r>
            <a:r>
              <a:rPr lang="uk-UA" sz="1800" dirty="0" err="1" smtClean="0"/>
              <a:t>м.Дніпро</a:t>
            </a:r>
            <a:r>
              <a:rPr lang="uk-UA" sz="1800" dirty="0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1" name="Рисунок 10" descr="IMG_20181221_151823.jpg"/>
          <p:cNvPicPr>
            <a:picLocks noChangeAspect="1"/>
          </p:cNvPicPr>
          <p:nvPr/>
        </p:nvPicPr>
        <p:blipFill>
          <a:blip r:embed="rId2" cstate="print"/>
          <a:srcRect t="30208" b="21875"/>
          <a:stretch>
            <a:fillRect/>
          </a:stretch>
        </p:blipFill>
        <p:spPr>
          <a:xfrm>
            <a:off x="214282" y="2857496"/>
            <a:ext cx="2795381" cy="1785950"/>
          </a:xfrm>
          <a:prstGeom prst="rect">
            <a:avLst/>
          </a:prstGeom>
        </p:spPr>
      </p:pic>
      <p:pic>
        <p:nvPicPr>
          <p:cNvPr id="12" name="Рисунок 11" descr="IMG_20181221_150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4857760"/>
            <a:ext cx="2500330" cy="1875248"/>
          </a:xfrm>
          <a:prstGeom prst="rect">
            <a:avLst/>
          </a:prstGeom>
        </p:spPr>
      </p:pic>
      <p:pic>
        <p:nvPicPr>
          <p:cNvPr id="13" name="Рисунок 12" descr="IMG_20181221_1456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2857496"/>
            <a:ext cx="2405047" cy="1803785"/>
          </a:xfrm>
          <a:prstGeom prst="rect">
            <a:avLst/>
          </a:prstGeom>
        </p:spPr>
      </p:pic>
      <p:pic>
        <p:nvPicPr>
          <p:cNvPr id="16" name="Рисунок 15" descr="IMG_20181206_155851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4857760"/>
            <a:ext cx="2476497" cy="1857373"/>
          </a:xfrm>
          <a:prstGeom prst="rect">
            <a:avLst/>
          </a:prstGeom>
        </p:spPr>
      </p:pic>
      <p:pic>
        <p:nvPicPr>
          <p:cNvPr id="17" name="Рисунок 16" descr="IMG_20181218_1516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2857496"/>
            <a:ext cx="2452673" cy="1839505"/>
          </a:xfrm>
          <a:prstGeom prst="rect">
            <a:avLst/>
          </a:prstGeom>
        </p:spPr>
      </p:pic>
      <p:pic>
        <p:nvPicPr>
          <p:cNvPr id="18" name="Рисунок 17" descr="IMG_20180516_10463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86512" y="4857760"/>
            <a:ext cx="2500330" cy="187524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85794"/>
            <a:ext cx="7158062" cy="1143000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рік – стажування педагогічних працівників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осіб – 8245грн.)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професії “ШВАЧКА.КРАВЕЦЬ. ЗАКРІЙНИК”: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1800" dirty="0" smtClean="0"/>
              <a:t>6 стажистів - ВПУ №3 </a:t>
            </a:r>
            <a:r>
              <a:rPr lang="uk-UA" sz="1800" dirty="0" err="1" smtClean="0"/>
              <a:t>м.Чернівці</a:t>
            </a:r>
            <a:r>
              <a:rPr lang="uk-UA" sz="1800" dirty="0" smtClean="0"/>
              <a:t>,</a:t>
            </a:r>
          </a:p>
          <a:p>
            <a:r>
              <a:rPr lang="uk-UA" sz="1800" dirty="0" smtClean="0"/>
              <a:t>3 стажиста – ВПУ №8 </a:t>
            </a:r>
            <a:r>
              <a:rPr lang="uk-UA" sz="1800" dirty="0" err="1" smtClean="0"/>
              <a:t>м.Чернівці</a:t>
            </a:r>
            <a:endParaRPr lang="uk-UA" sz="1800" dirty="0" smtClean="0"/>
          </a:p>
          <a:p>
            <a:r>
              <a:rPr lang="uk-UA" sz="1800" dirty="0" smtClean="0"/>
              <a:t>1 стажист – </a:t>
            </a:r>
            <a:r>
              <a:rPr lang="uk-UA" sz="1800" dirty="0" err="1" smtClean="0"/>
              <a:t>м.Чернівці</a:t>
            </a:r>
            <a:r>
              <a:rPr lang="uk-UA" sz="1800" dirty="0" smtClean="0"/>
              <a:t> (особа з числа незайнятого населення)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0" y="3000372"/>
            <a:ext cx="2337082" cy="17528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7" r="12711"/>
          <a:stretch/>
        </p:blipFill>
        <p:spPr>
          <a:xfrm>
            <a:off x="6143636" y="3000372"/>
            <a:ext cx="2240534" cy="17859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4929198"/>
            <a:ext cx="2476517" cy="18573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5"/>
          <a:stretch/>
        </p:blipFill>
        <p:spPr>
          <a:xfrm>
            <a:off x="3857620" y="3000372"/>
            <a:ext cx="1819086" cy="212311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14689" r="3077"/>
          <a:stretch/>
        </p:blipFill>
        <p:spPr>
          <a:xfrm>
            <a:off x="6357950" y="4929198"/>
            <a:ext cx="2636896" cy="1832030"/>
          </a:xfrm>
          <a:prstGeom prst="rect">
            <a:avLst/>
          </a:prstGeom>
        </p:spPr>
      </p:pic>
      <p:pic>
        <p:nvPicPr>
          <p:cNvPr id="21" name="Рисунок 20" descr="IMG-d3395b0beecd4422e9d700830d856ec2-V-300x2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06" y="5143503"/>
            <a:ext cx="2285996" cy="17144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534400" cy="758952"/>
          </a:xfrm>
        </p:spPr>
        <p:txBody>
          <a:bodyPr>
            <a:noAutofit/>
          </a:bodyPr>
          <a:lstStyle/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 демонстраційних зразків та методичних рекомендацій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до виготовлення швейних виробів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389120"/>
          </a:xfrm>
        </p:spPr>
        <p:txBody>
          <a:bodyPr>
            <a:normAutofit/>
          </a:bodyPr>
          <a:lstStyle/>
          <a:p>
            <a:r>
              <a:rPr lang="uk-UA" sz="1800" dirty="0" smtClean="0"/>
              <a:t>Розробка зразка та методичних рекомендацій для виготовлення жіночого корсету, жіночого сарафану, блузки, жіночого жакету і жилету, жіночого пальто, жіночої спідниці та штанів, чоловічої сорочки та штанів, чоловічої куртки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Рисунок 8" descr="20191022_1633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929174"/>
            <a:ext cx="2571768" cy="1928826"/>
          </a:xfrm>
          <a:prstGeom prst="rect">
            <a:avLst/>
          </a:prstGeom>
        </p:spPr>
      </p:pic>
      <p:pic>
        <p:nvPicPr>
          <p:cNvPr id="10" name="Рисунок 9" descr="20191022_163624-e1572601103997-225x3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4953007"/>
            <a:ext cx="1428745" cy="1904993"/>
          </a:xfrm>
          <a:prstGeom prst="rect">
            <a:avLst/>
          </a:prstGeom>
        </p:spPr>
      </p:pic>
      <p:pic>
        <p:nvPicPr>
          <p:cNvPr id="11" name="Рисунок 10" descr="Foto-0115-3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4822032"/>
            <a:ext cx="2714624" cy="2035968"/>
          </a:xfrm>
          <a:prstGeom prst="rect">
            <a:avLst/>
          </a:prstGeom>
        </p:spPr>
      </p:pic>
      <p:pic>
        <p:nvPicPr>
          <p:cNvPr id="12" name="Рисунок 11" descr="Foto-0019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496"/>
            <a:ext cx="2500320" cy="1875240"/>
          </a:xfrm>
          <a:prstGeom prst="rect">
            <a:avLst/>
          </a:prstGeom>
        </p:spPr>
      </p:pic>
      <p:pic>
        <p:nvPicPr>
          <p:cNvPr id="13" name="Рисунок 12" descr="Foto-0023-300x22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554" y="2786058"/>
            <a:ext cx="2547945" cy="1910959"/>
          </a:xfrm>
          <a:prstGeom prst="rect">
            <a:avLst/>
          </a:prstGeom>
        </p:spPr>
      </p:pic>
      <p:pic>
        <p:nvPicPr>
          <p:cNvPr id="14" name="Рисунок 13" descr="Foto-0017-300x2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74" y="2786058"/>
            <a:ext cx="2571758" cy="192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887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43998" cy="1143000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 ІІ туру Всеукраїнського конкурсу фахової майстерності з професії “Кравець-2018”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 descr="C:\Users\USER\Desktop\Для Дожук\кращий за фахом 2018\IMG_20180222_101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14818"/>
            <a:ext cx="2762270" cy="2071702"/>
          </a:xfrm>
          <a:prstGeom prst="rect">
            <a:avLst/>
          </a:prstGeom>
          <a:noFill/>
        </p:spPr>
      </p:pic>
      <p:pic>
        <p:nvPicPr>
          <p:cNvPr id="2051" name="Picture 3" descr="C:\Users\USER\Desktop\Для Дожук\кращий за фахом 2018\15193051015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928802"/>
            <a:ext cx="2667008" cy="2000256"/>
          </a:xfrm>
          <a:prstGeom prst="rect">
            <a:avLst/>
          </a:prstGeom>
          <a:noFill/>
        </p:spPr>
      </p:pic>
      <p:pic>
        <p:nvPicPr>
          <p:cNvPr id="8" name="Рисунок 7" descr="IMG_20180222_100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928802"/>
            <a:ext cx="2667019" cy="2000264"/>
          </a:xfrm>
          <a:prstGeom prst="rect">
            <a:avLst/>
          </a:prstGeom>
        </p:spPr>
      </p:pic>
      <p:pic>
        <p:nvPicPr>
          <p:cNvPr id="9" name="Рисунок 8" descr="IMG_20180222_1018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90834" y="4214818"/>
            <a:ext cx="2762270" cy="2071702"/>
          </a:xfrm>
          <a:prstGeom prst="rect">
            <a:avLst/>
          </a:prstGeom>
        </p:spPr>
      </p:pic>
      <p:pic>
        <p:nvPicPr>
          <p:cNvPr id="10" name="Рисунок 9" descr="IMG_20180222_1134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3636" y="4250537"/>
            <a:ext cx="2714644" cy="203598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86742" cy="1143000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 на базі навчально-практичного центру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регіонального етапу міжнародного конкурсу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Worldskills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2019-2010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t="20616" b="18450"/>
          <a:stretch/>
        </p:blipFill>
        <p:spPr>
          <a:xfrm>
            <a:off x="3071802" y="1571612"/>
            <a:ext cx="3139243" cy="1643926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4" t="1371" r="6729" b="11402"/>
          <a:stretch/>
        </p:blipFill>
        <p:spPr>
          <a:xfrm>
            <a:off x="571472" y="1500174"/>
            <a:ext cx="1990879" cy="1521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16075" r="5514" b="21371"/>
          <a:stretch/>
        </p:blipFill>
        <p:spPr>
          <a:xfrm>
            <a:off x="3071802" y="3357562"/>
            <a:ext cx="3267002" cy="165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" b="24715"/>
          <a:stretch/>
        </p:blipFill>
        <p:spPr>
          <a:xfrm>
            <a:off x="6675408" y="1509208"/>
            <a:ext cx="1821053" cy="16260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64" y="5072074"/>
            <a:ext cx="3313163" cy="16110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8" t="3863" r="6600" b="7414"/>
          <a:stretch/>
        </p:blipFill>
        <p:spPr>
          <a:xfrm>
            <a:off x="158244" y="3199897"/>
            <a:ext cx="1395144" cy="20305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t="6903" r="25411" b="21457"/>
          <a:stretch/>
        </p:blipFill>
        <p:spPr>
          <a:xfrm>
            <a:off x="1331640" y="4509120"/>
            <a:ext cx="1518626" cy="21827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5" r="18764" b="10529"/>
          <a:stretch/>
        </p:blipFill>
        <p:spPr>
          <a:xfrm>
            <a:off x="7308304" y="3202858"/>
            <a:ext cx="1597837" cy="18464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2" t="1993" r="18100" b="10529"/>
          <a:stretch/>
        </p:blipFill>
        <p:spPr>
          <a:xfrm>
            <a:off x="6588224" y="4540067"/>
            <a:ext cx="1152128" cy="21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848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Створення колекцій моделей одягу модельної студії «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курсових та випуск робіт молодших спеціалістів, використовуючи сучасні матеріали, САПР, нове обладнання та прогресивні методи обробки вузлів виробів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Рисунок 5" descr="IMG_20181006_1337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2643182"/>
            <a:ext cx="2285998" cy="3047997"/>
          </a:xfrm>
          <a:prstGeom prst="rect">
            <a:avLst/>
          </a:prstGeom>
        </p:spPr>
      </p:pic>
      <p:pic>
        <p:nvPicPr>
          <p:cNvPr id="7" name="Рисунок 6" descr="IMG-2fcd477e0fe929e14b0d36e3eda0f3c7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572008"/>
            <a:ext cx="3179126" cy="2116106"/>
          </a:xfrm>
          <a:prstGeom prst="rect">
            <a:avLst/>
          </a:prstGeom>
        </p:spPr>
      </p:pic>
      <p:pic>
        <p:nvPicPr>
          <p:cNvPr id="8" name="Рисунок 7" descr="LIK_1102.jpg"/>
          <p:cNvPicPr>
            <a:picLocks noChangeAspect="1"/>
          </p:cNvPicPr>
          <p:nvPr/>
        </p:nvPicPr>
        <p:blipFill>
          <a:blip r:embed="rId4" cstate="print"/>
          <a:srcRect l="8991" r="5661" b="5787"/>
          <a:stretch>
            <a:fillRect/>
          </a:stretch>
        </p:blipFill>
        <p:spPr>
          <a:xfrm>
            <a:off x="428596" y="2214554"/>
            <a:ext cx="2714644" cy="2000264"/>
          </a:xfrm>
          <a:prstGeom prst="rect">
            <a:avLst/>
          </a:prstGeom>
        </p:spPr>
      </p:pic>
      <p:pic>
        <p:nvPicPr>
          <p:cNvPr id="9" name="Рисунок 8" descr="1523998903731.jpg"/>
          <p:cNvPicPr>
            <a:picLocks noChangeAspect="1"/>
          </p:cNvPicPr>
          <p:nvPr/>
        </p:nvPicPr>
        <p:blipFill>
          <a:blip r:embed="rId5"/>
          <a:srcRect l="11719" t="12500"/>
          <a:stretch>
            <a:fillRect/>
          </a:stretch>
        </p:blipFill>
        <p:spPr>
          <a:xfrm>
            <a:off x="3857620" y="4714884"/>
            <a:ext cx="2690810" cy="2000248"/>
          </a:xfrm>
          <a:prstGeom prst="rect">
            <a:avLst/>
          </a:prstGeom>
        </p:spPr>
      </p:pic>
      <p:pic>
        <p:nvPicPr>
          <p:cNvPr id="11" name="Содержимое 10" descr="IMG_20181006_133333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3357554" y="2214554"/>
            <a:ext cx="2926291" cy="2194718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 виробничого навчання, гуртків технічної творчості та відкритих уроків теоретичного навчання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87406487_525575834761278_1976703073862549504_o.jpg"/>
          <p:cNvPicPr>
            <a:picLocks noGrp="1" noChangeAspect="1"/>
          </p:cNvPicPr>
          <p:nvPr>
            <p:ph idx="1"/>
          </p:nvPr>
        </p:nvPicPr>
        <p:blipFill>
          <a:blip r:embed="rId2"/>
          <a:srcRect t="53563" r="33273"/>
          <a:stretch>
            <a:fillRect/>
          </a:stretch>
        </p:blipFill>
        <p:spPr>
          <a:xfrm>
            <a:off x="5483974" y="2000240"/>
            <a:ext cx="3182194" cy="221457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Рисунок 5" descr="74581066_457518774900318_1317836308764164096_n-e1573714502613-298x3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4500570"/>
            <a:ext cx="2272205" cy="2071702"/>
          </a:xfrm>
          <a:prstGeom prst="rect">
            <a:avLst/>
          </a:prstGeom>
        </p:spPr>
      </p:pic>
      <p:pic>
        <p:nvPicPr>
          <p:cNvPr id="7" name="Рисунок 6" descr="74624122_457518551567007_1226213583914795008_n-e1573714527451-298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06" y="4500570"/>
            <a:ext cx="2347919" cy="2076008"/>
          </a:xfrm>
          <a:prstGeom prst="rect">
            <a:avLst/>
          </a:prstGeom>
        </p:spPr>
      </p:pic>
      <p:pic>
        <p:nvPicPr>
          <p:cNvPr id="8" name="Рисунок 7" descr="75439334_457518264900369_4443411609246760960_n-300x225.jpg"/>
          <p:cNvPicPr>
            <a:picLocks noChangeAspect="1"/>
          </p:cNvPicPr>
          <p:nvPr/>
        </p:nvPicPr>
        <p:blipFill>
          <a:blip r:embed="rId5"/>
          <a:srcRect l="15385"/>
          <a:stretch>
            <a:fillRect/>
          </a:stretch>
        </p:blipFill>
        <p:spPr>
          <a:xfrm>
            <a:off x="6092330" y="4500571"/>
            <a:ext cx="2337321" cy="2071702"/>
          </a:xfrm>
          <a:prstGeom prst="rect">
            <a:avLst/>
          </a:prstGeom>
        </p:spPr>
      </p:pic>
      <p:pic>
        <p:nvPicPr>
          <p:cNvPr id="10" name="Рисунок 9" descr="53057929_327342351251295_8825103408873603072_n-225x30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34" y="2000240"/>
            <a:ext cx="1660934" cy="2214578"/>
          </a:xfrm>
          <a:prstGeom prst="rect">
            <a:avLst/>
          </a:prstGeom>
        </p:spPr>
      </p:pic>
      <p:pic>
        <p:nvPicPr>
          <p:cNvPr id="11" name="Рисунок 10" descr="53160540_327342361251294_6372141938522456064_n-300x2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4545" y="2000240"/>
            <a:ext cx="2952771" cy="221457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 засідань методичної комісії професійного циклу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20200109_103048-300x2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928802"/>
            <a:ext cx="2357434" cy="176807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Рисунок 5" descr="20200109_103056-300x2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1928802"/>
            <a:ext cx="2357434" cy="1768076"/>
          </a:xfrm>
          <a:prstGeom prst="rect">
            <a:avLst/>
          </a:prstGeom>
        </p:spPr>
      </p:pic>
      <p:pic>
        <p:nvPicPr>
          <p:cNvPr id="7" name="Рисунок 6" descr="20200109_103144-3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06" y="1928802"/>
            <a:ext cx="2357434" cy="1768076"/>
          </a:xfrm>
          <a:prstGeom prst="rect">
            <a:avLst/>
          </a:prstGeom>
        </p:spPr>
      </p:pic>
      <p:pic>
        <p:nvPicPr>
          <p:cNvPr id="8" name="Рисунок 7" descr="20200109_103242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22" y="5214951"/>
            <a:ext cx="2190734" cy="1643050"/>
          </a:xfrm>
          <a:prstGeom prst="rect">
            <a:avLst/>
          </a:prstGeom>
        </p:spPr>
      </p:pic>
      <p:pic>
        <p:nvPicPr>
          <p:cNvPr id="9" name="Рисунок 8" descr="20200109_113639-300x22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34" y="4000504"/>
            <a:ext cx="2214558" cy="1660919"/>
          </a:xfrm>
          <a:prstGeom prst="rect">
            <a:avLst/>
          </a:prstGeom>
        </p:spPr>
      </p:pic>
      <p:pic>
        <p:nvPicPr>
          <p:cNvPr id="10" name="Рисунок 9" descr="Foto-0024-300x2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3702" y="5143512"/>
            <a:ext cx="2285984" cy="1714488"/>
          </a:xfrm>
          <a:prstGeom prst="rect">
            <a:avLst/>
          </a:prstGeom>
        </p:spPr>
      </p:pic>
      <p:pic>
        <p:nvPicPr>
          <p:cNvPr id="11" name="Рисунок 10" descr="Foto-0020-300x22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7752" y="3857628"/>
            <a:ext cx="2309809" cy="173235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Майстер-клас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4282" y="1214422"/>
            <a:ext cx="8229600" cy="35719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600" dirty="0" smtClean="0"/>
              <a:t>На базі НПЦ СШТ ВПУ №3 5 грудня 2019 р. проведено відкрите виїзде засідання вчителів трудового навчання Хотинського району, які мали змогу ознайомитися з центром, його напрямками роботи та роботи навчального закладу, а також взяли участь в таких майстер-класах:</a:t>
            </a:r>
          </a:p>
          <a:p>
            <a:pPr algn="just"/>
            <a:r>
              <a:rPr lang="uk-UA" sz="1600" dirty="0" smtClean="0"/>
              <a:t>« Виготовлення новорічного сувеніру»,</a:t>
            </a:r>
          </a:p>
          <a:p>
            <a:pPr algn="just"/>
            <a:r>
              <a:rPr lang="uk-UA" sz="1600" dirty="0" smtClean="0"/>
              <a:t>«Виготовлення текстильних прикрас»,</a:t>
            </a:r>
          </a:p>
          <a:p>
            <a:pPr algn="just"/>
            <a:r>
              <a:rPr lang="uk-UA" sz="1600" dirty="0" smtClean="0"/>
              <a:t>«Виготовлення декоративних виробів з використанням техніки «</a:t>
            </a:r>
            <a:r>
              <a:rPr lang="uk-UA" sz="1600" dirty="0" err="1" smtClean="0"/>
              <a:t>печворк</a:t>
            </a:r>
            <a:r>
              <a:rPr lang="uk-UA" sz="1600" dirty="0" smtClean="0"/>
              <a:t>»»</a:t>
            </a:r>
            <a:endParaRPr lang="ru-RU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Рисунок 4" descr="IMG_20191205_101146-300x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214686"/>
            <a:ext cx="2786082" cy="2089562"/>
          </a:xfrm>
          <a:prstGeom prst="rect">
            <a:avLst/>
          </a:prstGeom>
        </p:spPr>
      </p:pic>
      <p:pic>
        <p:nvPicPr>
          <p:cNvPr id="6" name="Рисунок 5" descr="IMG_20191205_104518-300x2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3357562"/>
            <a:ext cx="2786081" cy="2089561"/>
          </a:xfrm>
          <a:prstGeom prst="rect">
            <a:avLst/>
          </a:prstGeom>
        </p:spPr>
      </p:pic>
      <p:pic>
        <p:nvPicPr>
          <p:cNvPr id="7" name="Рисунок 6" descr="IMG_20191205_101135-3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4286256"/>
            <a:ext cx="2666987" cy="200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6300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Волонтерська робота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098" name="Picture 2" descr="C:\Users\USER\Desktop\Для Дожук\новини 2020\2020\Волонтерська дяльність під час карантину\11-e15889241442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6116" y="1235008"/>
            <a:ext cx="2357454" cy="3366343"/>
          </a:xfrm>
          <a:prstGeom prst="rect">
            <a:avLst/>
          </a:prstGeom>
          <a:noFill/>
        </p:spPr>
      </p:pic>
      <p:pic>
        <p:nvPicPr>
          <p:cNvPr id="4099" name="Picture 3" descr="C:\Users\USER\Desktop\Для Дожук\новини 2020\2020\Волонтерська дяльність під час карантину\12-e15889242222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142984"/>
            <a:ext cx="2102958" cy="3035575"/>
          </a:xfrm>
          <a:prstGeom prst="rect">
            <a:avLst/>
          </a:prstGeom>
          <a:noFill/>
        </p:spPr>
      </p:pic>
      <p:pic>
        <p:nvPicPr>
          <p:cNvPr id="4100" name="Picture 4" descr="C:\Users\USER\Desktop\Для Дожук\новини 2020\2020\Пітримка лікарів у боротьбі з епімеєю COVID 19\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286256"/>
            <a:ext cx="3143272" cy="2357454"/>
          </a:xfrm>
          <a:prstGeom prst="rect">
            <a:avLst/>
          </a:prstGeom>
          <a:noFill/>
        </p:spPr>
      </p:pic>
      <p:pic>
        <p:nvPicPr>
          <p:cNvPr id="4101" name="Picture 5" descr="C:\Users\USER\Desktop\Для Дожук\новини 2020\2020\Пітримка лікарів у боротьбі з епімеєю COVID 19\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1214422"/>
            <a:ext cx="2250279" cy="3000373"/>
          </a:xfrm>
          <a:prstGeom prst="rect">
            <a:avLst/>
          </a:prstGeom>
          <a:noFill/>
        </p:spPr>
      </p:pic>
      <p:pic>
        <p:nvPicPr>
          <p:cNvPr id="4102" name="Picture 6" descr="C:\Users\USER\Desktop\Для Дожук\новини 2020\2020\Пітримка лікарів у боротьбі з епімеєю COVID 19\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429132"/>
            <a:ext cx="3000396" cy="225029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632666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роботи НПЦ СШТ ВПУ №3м.Чернівці на 2020-2021н.р.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643602"/>
          </a:xfrm>
        </p:spPr>
        <p:txBody>
          <a:bodyPr>
            <a:normAutofit fontScale="92500" lnSpcReduction="10000"/>
          </a:bodyPr>
          <a:lstStyle/>
          <a:p>
            <a:r>
              <a:rPr lang="uk-UA" sz="2200" dirty="0" smtClean="0"/>
              <a:t>Організація методичних комісій професійного циклу на базі центру – раз на місяць</a:t>
            </a:r>
          </a:p>
          <a:p>
            <a:r>
              <a:rPr lang="uk-UA" sz="2200" dirty="0" smtClean="0"/>
              <a:t>Проведення майстер класів з професій </a:t>
            </a:r>
            <a:r>
              <a:rPr lang="uk-UA" sz="2200" dirty="0" err="1" smtClean="0"/>
              <a:t>“Кравець</a:t>
            </a:r>
            <a:r>
              <a:rPr lang="uk-UA" sz="2200" dirty="0" smtClean="0"/>
              <a:t>, </a:t>
            </a:r>
            <a:r>
              <a:rPr lang="uk-UA" sz="2200" dirty="0" err="1" smtClean="0"/>
              <a:t>закрійник”</a:t>
            </a:r>
            <a:r>
              <a:rPr lang="uk-UA" sz="2200" dirty="0" smtClean="0"/>
              <a:t>, “ Кравець, </a:t>
            </a:r>
            <a:r>
              <a:rPr lang="uk-UA" sz="2200" dirty="0" err="1" smtClean="0"/>
              <a:t>квіткар”</a:t>
            </a:r>
            <a:r>
              <a:rPr lang="uk-UA" sz="2200" dirty="0" smtClean="0"/>
              <a:t>, </a:t>
            </a:r>
            <a:r>
              <a:rPr lang="uk-UA" sz="2200" dirty="0" err="1" smtClean="0"/>
              <a:t>“Кравець</a:t>
            </a:r>
            <a:r>
              <a:rPr lang="uk-UA" sz="2200" dirty="0" smtClean="0"/>
              <a:t>, модистка головних </a:t>
            </a:r>
            <a:r>
              <a:rPr lang="uk-UA" sz="2200" dirty="0" err="1" smtClean="0"/>
              <a:t>уборів”</a:t>
            </a:r>
            <a:r>
              <a:rPr lang="uk-UA" sz="2200" dirty="0" smtClean="0"/>
              <a:t> – протягом року</a:t>
            </a:r>
          </a:p>
          <a:p>
            <a:r>
              <a:rPr lang="uk-UA" sz="2200" dirty="0" smtClean="0"/>
              <a:t>Розроблення навчальних посібників, методичних рекомендацій, дидактичних матеріалів – протягом року</a:t>
            </a:r>
          </a:p>
          <a:p>
            <a:r>
              <a:rPr lang="uk-UA" sz="2200" dirty="0" smtClean="0"/>
              <a:t>Впровадження ефективних способів обробки швейних виробів – протягом року</a:t>
            </a:r>
          </a:p>
          <a:p>
            <a:r>
              <a:rPr lang="uk-UA" sz="2200" dirty="0" smtClean="0"/>
              <a:t>Впровадження розробок КМЗ уроків з використанням ІКТ, створення електронних посібників, відео-презентацій, відео майстер-класів, презентацій – протягом року</a:t>
            </a:r>
          </a:p>
          <a:p>
            <a:r>
              <a:rPr lang="uk-UA" sz="2200" dirty="0" smtClean="0"/>
              <a:t>Організація стажування педагогічних працівників закладів освіти з професій </a:t>
            </a:r>
            <a:r>
              <a:rPr lang="uk-UA" sz="2200" dirty="0" err="1" smtClean="0"/>
              <a:t>“Швачка</a:t>
            </a:r>
            <a:r>
              <a:rPr lang="uk-UA" sz="2200" dirty="0" smtClean="0"/>
              <a:t>. Кравець. </a:t>
            </a:r>
            <a:r>
              <a:rPr lang="uk-UA" sz="2200" dirty="0" err="1" smtClean="0"/>
              <a:t>Закрійник”</a:t>
            </a:r>
            <a:r>
              <a:rPr lang="uk-UA" sz="2200" dirty="0" smtClean="0"/>
              <a:t> - грудень, квітень</a:t>
            </a:r>
          </a:p>
          <a:p>
            <a:r>
              <a:rPr lang="uk-UA" sz="2200" dirty="0" smtClean="0"/>
              <a:t>Організація цільових курсів для незайнятого населення з теми </a:t>
            </a:r>
            <a:r>
              <a:rPr lang="uk-UA" sz="2200" dirty="0" err="1" smtClean="0"/>
              <a:t>“Виготовлення</a:t>
            </a:r>
            <a:r>
              <a:rPr lang="uk-UA" sz="2200" dirty="0" smtClean="0"/>
              <a:t> жіночих поясних </a:t>
            </a:r>
            <a:r>
              <a:rPr lang="uk-UA" sz="2200" dirty="0" err="1" smtClean="0"/>
              <a:t>виробів”</a:t>
            </a:r>
            <a:r>
              <a:rPr lang="uk-UA" sz="2200" dirty="0" smtClean="0"/>
              <a:t> – ІІ семестр</a:t>
            </a:r>
          </a:p>
          <a:p>
            <a:r>
              <a:rPr lang="uk-UA" sz="2200" dirty="0" smtClean="0"/>
              <a:t>Розроблення програм стажування, цільових курсів, калькуляцій стажування – раз на семестр</a:t>
            </a:r>
          </a:p>
          <a:p>
            <a:endParaRPr lang="uk-UA" sz="2200" dirty="0" smtClean="0"/>
          </a:p>
          <a:p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576</TotalTime>
  <Words>644</Words>
  <Application>Microsoft Office PowerPoint</Application>
  <PresentationFormat>Экран (4:3)</PresentationFormat>
  <Paragraphs>73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Constantia</vt:lpstr>
      <vt:lpstr>Wingdings 2</vt:lpstr>
      <vt:lpstr>Поток</vt:lpstr>
      <vt:lpstr>Навчально-практичний центр сучасних швейних технологій  Вищого професійного училища №3 м.Чернівці 2017-2020рр.</vt:lpstr>
      <vt:lpstr>Навчально-практичний центр сучасних швейних технологій  Вищого професійного училища №3 м.Чернівці відкрито весною 2017р. за фінансуванням  Міністерства освіти та науки України (330тис.грн)   </vt:lpstr>
      <vt:lpstr>Відкриття Навчально-практичного центру  сучасних швейних технологій (НПЦ СШТ) Вищого професійного училища №3 м.Чернівці  18 травня 2017р.</vt:lpstr>
      <vt:lpstr>НПЦ СШТ Вищого професійного училища обладнано сучасним швейним обладнанням (швейних машин: 10шт. універсальних та 7шт.спеціальних, 4 комплекти – для ВТО робіт; 2 ріжучих ножа, 1відпарювач, розсувний манекен)</vt:lpstr>
      <vt:lpstr>Система автоматизованого проектування(САПР) Inventex PDM/MTM</vt:lpstr>
      <vt:lpstr>Напрямки діяльності НПЦ СШТ ВПУ№3 м.Чернівці: </vt:lpstr>
      <vt:lpstr>Послуги центру </vt:lpstr>
      <vt:lpstr>2017 рік – стажування педагогічних працівників  (8 осіб – 6323грн.)  з професії “ШВАЧКА.КРАВЕЦЬ. ЗАКРІЙНИК”:</vt:lpstr>
      <vt:lpstr>2018 рік – стажування педагогічних працівників  (26 осіб – 11248грн.)  з професії “ШВАЧКА.КРАВЕЦЬ. ЗАКРІЙНИК”:</vt:lpstr>
      <vt:lpstr>2019 рік – стажування педагогічних працівників  (10 осіб – 8245грн.)  з професії “ШВАЧКА.КРАВЕЦЬ. ЗАКРІЙНИК”:</vt:lpstr>
      <vt:lpstr>Розробка  демонстраційних зразків та методичних рекомендацій  що до виготовлення швейних виробів </vt:lpstr>
      <vt:lpstr>Проведення ІІ туру Всеукраїнського конкурсу фахової майстерності з професії “Кравець-2018”</vt:lpstr>
      <vt:lpstr>Проведення на базі навчально-практичного центру  регіонального етапу міжнародного конкурсу Worldskills 2019-2010</vt:lpstr>
      <vt:lpstr>Створення колекцій моделей одягу модельної студії «STYLE», курсових та випуск робіт молодших спеціалістів, використовуючи сучасні матеріали, САПР, нове обладнання та прогресивні методи обробки вузлів виробів</vt:lpstr>
      <vt:lpstr>Проведення виробничого навчання, гуртків технічної творчості та відкритих уроків теоретичного навчання</vt:lpstr>
      <vt:lpstr>Проведення засідань методичної комісії професійного циклу</vt:lpstr>
      <vt:lpstr>Майстер-клас</vt:lpstr>
      <vt:lpstr>Волонтерська робота</vt:lpstr>
      <vt:lpstr>План роботи НПЦ СШТ ВПУ №3м.Чернівці на 2020-2021н.р.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62</cp:revision>
  <dcterms:modified xsi:type="dcterms:W3CDTF">2021-02-04T07:44:39Z</dcterms:modified>
</cp:coreProperties>
</file>