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8"/>
  </p:notesMasterIdLst>
  <p:sldIdLst>
    <p:sldId id="256" r:id="rId2"/>
    <p:sldId id="354" r:id="rId3"/>
    <p:sldId id="259" r:id="rId4"/>
    <p:sldId id="261" r:id="rId5"/>
    <p:sldId id="262" r:id="rId6"/>
    <p:sldId id="264" r:id="rId7"/>
    <p:sldId id="358" r:id="rId8"/>
    <p:sldId id="355" r:id="rId9"/>
    <p:sldId id="267" r:id="rId10"/>
    <p:sldId id="356" r:id="rId11"/>
    <p:sldId id="359" r:id="rId12"/>
    <p:sldId id="365" r:id="rId13"/>
    <p:sldId id="368" r:id="rId14"/>
    <p:sldId id="362" r:id="rId15"/>
    <p:sldId id="370" r:id="rId16"/>
    <p:sldId id="371" r:id="rId17"/>
    <p:sldId id="373" r:id="rId18"/>
    <p:sldId id="405" r:id="rId19"/>
    <p:sldId id="376" r:id="rId20"/>
    <p:sldId id="377" r:id="rId21"/>
    <p:sldId id="381" r:id="rId22"/>
    <p:sldId id="378" r:id="rId23"/>
    <p:sldId id="379" r:id="rId24"/>
    <p:sldId id="380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284" r:id="rId35"/>
    <p:sldId id="463" r:id="rId36"/>
    <p:sldId id="465" r:id="rId37"/>
    <p:sldId id="466" r:id="rId38"/>
    <p:sldId id="410" r:id="rId39"/>
    <p:sldId id="413" r:id="rId40"/>
    <p:sldId id="415" r:id="rId41"/>
    <p:sldId id="416" r:id="rId42"/>
    <p:sldId id="493" r:id="rId43"/>
    <p:sldId id="500" r:id="rId44"/>
    <p:sldId id="395" r:id="rId45"/>
    <p:sldId id="497" r:id="rId46"/>
    <p:sldId id="499" r:id="rId47"/>
    <p:sldId id="417" r:id="rId48"/>
    <p:sldId id="418" r:id="rId49"/>
    <p:sldId id="290" r:id="rId50"/>
    <p:sldId id="288" r:id="rId51"/>
    <p:sldId id="299" r:id="rId52"/>
    <p:sldId id="482" r:id="rId53"/>
    <p:sldId id="464" r:id="rId54"/>
    <p:sldId id="420" r:id="rId55"/>
    <p:sldId id="422" r:id="rId56"/>
    <p:sldId id="424" r:id="rId57"/>
    <p:sldId id="467" r:id="rId58"/>
    <p:sldId id="426" r:id="rId59"/>
    <p:sldId id="428" r:id="rId60"/>
    <p:sldId id="429" r:id="rId61"/>
    <p:sldId id="430" r:id="rId62"/>
    <p:sldId id="472" r:id="rId63"/>
    <p:sldId id="468" r:id="rId64"/>
    <p:sldId id="469" r:id="rId65"/>
    <p:sldId id="470" r:id="rId66"/>
    <p:sldId id="471" r:id="rId67"/>
    <p:sldId id="473" r:id="rId68"/>
    <p:sldId id="486" r:id="rId69"/>
    <p:sldId id="436" r:id="rId70"/>
    <p:sldId id="437" r:id="rId71"/>
    <p:sldId id="438" r:id="rId72"/>
    <p:sldId id="439" r:id="rId73"/>
    <p:sldId id="440" r:id="rId74"/>
    <p:sldId id="441" r:id="rId75"/>
    <p:sldId id="484" r:id="rId76"/>
    <p:sldId id="489" r:id="rId77"/>
    <p:sldId id="475" r:id="rId78"/>
    <p:sldId id="443" r:id="rId79"/>
    <p:sldId id="444" r:id="rId80"/>
    <p:sldId id="505" r:id="rId81"/>
    <p:sldId id="506" r:id="rId82"/>
    <p:sldId id="453" r:id="rId83"/>
    <p:sldId id="487" r:id="rId84"/>
    <p:sldId id="454" r:id="rId85"/>
    <p:sldId id="455" r:id="rId86"/>
    <p:sldId id="456" r:id="rId87"/>
    <p:sldId id="457" r:id="rId88"/>
    <p:sldId id="324" r:id="rId89"/>
    <p:sldId id="502" r:id="rId90"/>
    <p:sldId id="504" r:id="rId91"/>
    <p:sldId id="503" r:id="rId92"/>
    <p:sldId id="396" r:id="rId93"/>
    <p:sldId id="397" r:id="rId94"/>
    <p:sldId id="402" r:id="rId95"/>
    <p:sldId id="403" r:id="rId96"/>
    <p:sldId id="404" r:id="rId97"/>
    <p:sldId id="406" r:id="rId98"/>
    <p:sldId id="407" r:id="rId99"/>
    <p:sldId id="408" r:id="rId100"/>
    <p:sldId id="462" r:id="rId101"/>
    <p:sldId id="478" r:id="rId102"/>
    <p:sldId id="477" r:id="rId103"/>
    <p:sldId id="460" r:id="rId104"/>
    <p:sldId id="479" r:id="rId105"/>
    <p:sldId id="480" r:id="rId106"/>
    <p:sldId id="488" r:id="rId10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AD61CE-DF67-4F67-A36A-1CD8BA102443}">
          <p14:sldIdLst>
            <p14:sldId id="256"/>
            <p14:sldId id="354"/>
            <p14:sldId id="259"/>
            <p14:sldId id="261"/>
            <p14:sldId id="262"/>
            <p14:sldId id="264"/>
            <p14:sldId id="358"/>
            <p14:sldId id="355"/>
            <p14:sldId id="267"/>
            <p14:sldId id="356"/>
            <p14:sldId id="359"/>
            <p14:sldId id="365"/>
            <p14:sldId id="368"/>
            <p14:sldId id="362"/>
            <p14:sldId id="370"/>
            <p14:sldId id="371"/>
            <p14:sldId id="373"/>
            <p14:sldId id="405"/>
            <p14:sldId id="376"/>
            <p14:sldId id="377"/>
            <p14:sldId id="381"/>
            <p14:sldId id="378"/>
            <p14:sldId id="379"/>
            <p14:sldId id="380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284"/>
            <p14:sldId id="463"/>
            <p14:sldId id="465"/>
            <p14:sldId id="466"/>
            <p14:sldId id="410"/>
            <p14:sldId id="413"/>
            <p14:sldId id="415"/>
            <p14:sldId id="416"/>
            <p14:sldId id="493"/>
            <p14:sldId id="500"/>
            <p14:sldId id="395"/>
            <p14:sldId id="497"/>
            <p14:sldId id="499"/>
            <p14:sldId id="417"/>
            <p14:sldId id="418"/>
            <p14:sldId id="290"/>
            <p14:sldId id="288"/>
            <p14:sldId id="299"/>
            <p14:sldId id="482"/>
            <p14:sldId id="464"/>
            <p14:sldId id="420"/>
            <p14:sldId id="422"/>
            <p14:sldId id="424"/>
            <p14:sldId id="467"/>
            <p14:sldId id="426"/>
            <p14:sldId id="428"/>
            <p14:sldId id="429"/>
            <p14:sldId id="430"/>
            <p14:sldId id="472"/>
            <p14:sldId id="468"/>
            <p14:sldId id="469"/>
            <p14:sldId id="470"/>
            <p14:sldId id="471"/>
            <p14:sldId id="473"/>
            <p14:sldId id="486"/>
            <p14:sldId id="436"/>
            <p14:sldId id="437"/>
            <p14:sldId id="438"/>
            <p14:sldId id="439"/>
            <p14:sldId id="440"/>
            <p14:sldId id="441"/>
            <p14:sldId id="484"/>
            <p14:sldId id="489"/>
            <p14:sldId id="475"/>
            <p14:sldId id="443"/>
            <p14:sldId id="444"/>
            <p14:sldId id="505"/>
            <p14:sldId id="506"/>
          </p14:sldIdLst>
        </p14:section>
        <p14:section name="Раздел без заголовка" id="{EA0A8B82-5DFD-4391-855B-8DEC512CB4E4}">
          <p14:sldIdLst>
            <p14:sldId id="453"/>
            <p14:sldId id="487"/>
            <p14:sldId id="454"/>
            <p14:sldId id="455"/>
            <p14:sldId id="456"/>
            <p14:sldId id="457"/>
            <p14:sldId id="324"/>
            <p14:sldId id="502"/>
            <p14:sldId id="504"/>
            <p14:sldId id="503"/>
            <p14:sldId id="396"/>
            <p14:sldId id="397"/>
            <p14:sldId id="402"/>
            <p14:sldId id="403"/>
            <p14:sldId id="404"/>
            <p14:sldId id="406"/>
            <p14:sldId id="407"/>
            <p14:sldId id="408"/>
            <p14:sldId id="462"/>
            <p14:sldId id="478"/>
            <p14:sldId id="477"/>
            <p14:sldId id="460"/>
            <p14:sldId id="479"/>
            <p14:sldId id="480"/>
            <p14:sldId id="4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00"/>
    <a:srgbClr val="FF0000"/>
    <a:srgbClr val="AD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5" autoAdjust="0"/>
    <p:restoredTop sz="89587" autoAdjust="0"/>
  </p:normalViewPr>
  <p:slideViewPr>
    <p:cSldViewPr>
      <p:cViewPr varScale="1">
        <p:scale>
          <a:sx n="67" d="100"/>
          <a:sy n="67" d="100"/>
        </p:scale>
        <p:origin x="1416" y="66"/>
      </p:cViewPr>
      <p:guideLst>
        <p:guide orient="horz" pos="1752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18AD4-4374-4F97-8E84-B918F5134C6C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1E65A-7408-4B57-BBD7-094DA2D2D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2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876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063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746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292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53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364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E65A-7408-4B57-BBD7-094DA2D2D782}" type="slidenum">
              <a:rPr lang="ru-RU" smtClean="0"/>
              <a:t>106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37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680310"/>
            <a:ext cx="7772400" cy="85920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25" y="1596540"/>
            <a:ext cx="6400800" cy="8354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4B807-A78F-494D-B90D-A63E4E5C6EE3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A4FDA-7994-4B2B-B63A-F57CCA02F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4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0310"/>
            <a:ext cx="8229600" cy="91623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0261D-7E0F-4312-9741-B164C45C6709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62DAE-C1FD-43EF-B952-65E68417A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3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604" y="274638"/>
            <a:ext cx="7016195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604" y="1443836"/>
            <a:ext cx="7016195" cy="427574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52FB7-D818-44C1-91BC-D596B9461963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6EA18-C923-4AA6-ADD5-4F06E2EFA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2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03CD-76DC-4EB3-BF9D-DDC119FAD782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B83FA-905F-43C8-ACAF-3C80B019A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659D-738B-4F06-805E-64A37B722127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81DC6-55A3-4812-96B1-B5D7E8DDB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49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680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26664"/>
            <a:ext cx="4040188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680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26664"/>
            <a:ext cx="4041775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17335-51C8-4035-8BCC-2431A49A9D2B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C317D-BC36-40AC-89F9-5AF05143A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5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0673F-7A2D-41AE-BF04-8E490824E3E1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7C2DE-40BD-4A8B-801F-DA137FF1D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1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BC2A-E301-4057-889E-897ED74195B6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CF416-C2B8-4942-9F0D-49E92AD17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B0AAC-2453-4837-B796-DF25418485D5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2D0CE-8758-4219-8F5D-E8DBEA862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0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7F32C-4637-4557-AAF7-154EBE1E2100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6C5C5-9A07-4428-B753-AC7D38580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9D2B0-7F62-4326-92A8-BC682118DDD8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026FE-D1EB-46CC-8665-F90407E68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51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F34A4-B649-4472-BB49-8DA5410D532A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7D38F-AC3A-4A8E-BAC1-38BD5CD5C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84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3264A6-AB71-4008-BD82-01798CD7D68B}" type="datetimeFigureOut">
              <a:rPr lang="en-US"/>
              <a:pPr>
                <a:defRPr/>
              </a:pPr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C96924-C545-4E57-A731-9A42C493B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jp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3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2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038" y="3887788"/>
            <a:ext cx="7772400" cy="1068387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Бібліотекаря</a:t>
            </a: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Вищого професійного училища № 3 </a:t>
            </a:r>
            <a:r>
              <a:rPr lang="uk-UA" sz="40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м.Чернівці</a:t>
            </a: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2019</a:t>
            </a:r>
            <a:br>
              <a:rPr lang="uk-UA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endParaRPr lang="en-US" sz="40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1547" y="665802"/>
            <a:ext cx="457138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ПОРТФО</a:t>
            </a:r>
            <a:r>
              <a:rPr lang="uk-UA" sz="54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ЛІО</a:t>
            </a:r>
            <a:endParaRPr lang="ru-RU" sz="54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6452" y="1589132"/>
            <a:ext cx="6848350" cy="230832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Беспалої Людмили </a:t>
            </a:r>
            <a:endParaRPr lang="uk-UA" sz="72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Дмитрівни</a:t>
            </a:r>
            <a:endParaRPr lang="ru-RU" sz="72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8965" y="530554"/>
            <a:ext cx="8246070" cy="31670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«Людина з </a:t>
            </a:r>
            <a:r>
              <a:rPr lang="uk-UA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цікавою книгою в руках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ніколи не може бути самотньою</a:t>
            </a:r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 err="1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Гольдоні</a:t>
            </a:r>
            <a:r>
              <a:rPr lang="uk-UA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Карло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«Тільки читання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відкриває перед  людиною розкіш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інтелектуального життя»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В.Сухомлинський</a:t>
            </a:r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pic>
        <p:nvPicPr>
          <p:cNvPr id="3077" name="Picture 5" descr="C:\Users\admin\Desktop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887788"/>
            <a:ext cx="3513138" cy="2747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\Desktop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3573016"/>
            <a:ext cx="3907011" cy="30627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" y="3685642"/>
            <a:ext cx="4479847" cy="3206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763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62500" lnSpcReduction="20000"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Бути бібліотекарем означає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 саме, що їхати на велосипеді,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якщо ви перестаєте натискати на педалі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 рухатися вперед,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 падаєте»</a:t>
            </a:r>
          </a:p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41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Пауло</a:t>
            </a:r>
            <a:r>
              <a:rPr lang="uk-UA" sz="4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uk-UA" sz="41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Коельо</a:t>
            </a:r>
            <a:endParaRPr lang="en-US" sz="41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846" y="1600200"/>
            <a:ext cx="3721634" cy="50691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admin\Desktop\0d05479a0721b4eba1d30c867cbd85ef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4243"/>
            <a:ext cx="2883189" cy="1817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71437" y="308716"/>
            <a:ext cx="6443637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 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2740025" y="2286000"/>
            <a:ext cx="5802313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Освіта - 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вища, педагогічна, Чернівецький національний університет </a:t>
            </a:r>
            <a:r>
              <a:rPr lang="uk-UA" sz="28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ім.Ю.Федьковича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1981 р.;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місце роботи – Вище професійне училище № 3 </a:t>
            </a:r>
            <a:r>
              <a:rPr lang="uk-UA" sz="28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м.Чернівці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стаж безпосередньої бібліотечної роботи –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кваліфікаційна категорія –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«провідний бібліотекар ».</a:t>
            </a:r>
            <a:endParaRPr lang="uk-UA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380177"/>
            <a:ext cx="7476352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4000" b="1" dirty="0" smtClean="0">
              <a:ln w="11430"/>
              <a:solidFill>
                <a:srgbClr val="80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 smtClean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Бібліотекар</a:t>
            </a:r>
            <a:r>
              <a:rPr lang="uk-UA" sz="4000" b="1" dirty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: </a:t>
            </a:r>
            <a:endParaRPr lang="uk-UA" sz="4000" b="1" dirty="0" smtClean="0">
              <a:ln w="11430"/>
              <a:solidFill>
                <a:srgbClr val="80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 smtClean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Беспала </a:t>
            </a:r>
            <a:r>
              <a:rPr lang="uk-UA" sz="4000" b="1" dirty="0">
                <a:ln w="11430"/>
                <a:solidFill>
                  <a:srgbClr val="8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Людмила Дмитрівна</a:t>
            </a:r>
          </a:p>
        </p:txBody>
      </p:sp>
      <p:pic>
        <p:nvPicPr>
          <p:cNvPr id="9" name="Рисунок 8" descr="IMG_274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2740025" cy="4176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3462" y="374900"/>
            <a:ext cx="6697090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4400" b="1" i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ПРОФЕСІЙНЕ КРЕДО</a:t>
            </a:r>
            <a:endParaRPr lang="ru-RU" sz="4400" b="1" i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21826"/>
            <a:ext cx="826594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треба не для того,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збагнути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людей,а</a:t>
            </a:r>
            <a:r>
              <a:rPr lang="ru-RU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збагнути</a:t>
            </a:r>
            <a:r>
              <a:rPr lang="ru-RU" sz="4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себе»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8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Еміль </a:t>
            </a:r>
            <a:r>
              <a:rPr lang="uk-UA" sz="36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Сьоран</a:t>
            </a:r>
            <a:r>
              <a:rPr lang="uk-UA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8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ÐÐ°ÑÑÐ¸Ð½ÐºÐ¸ Ð¿Ð¾ Ð·Ð°Ð¿ÑÐ¾ÑÑ ÐºÐ½Ð¸Ð³Ð¸ ÐºÐ°ÑÑÐ¸Ð½ÐºÐ¸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ÐÐ°ÑÑÐ¸Ð½ÐºÐ¸ Ð¿Ð¾ Ð·Ð°Ð¿ÑÐ¾ÑÑ ÐºÐ½Ð¸Ð³Ð¸ ÐºÐ°ÑÑÐ¸Ð½ÐºÐ¸ Ð´Ð»Ñ Ð¿ÑÐµÐ·ÐµÐ½ÑÐ°ÑÐ¸Ð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035729"/>
            <a:ext cx="4272409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2876" y="374900"/>
            <a:ext cx="6168676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Життєве </a:t>
            </a:r>
            <a:r>
              <a:rPr lang="uk-UA" sz="8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кредо</a:t>
            </a:r>
            <a:endParaRPr lang="ru-RU" sz="80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72071" y="374900"/>
            <a:ext cx="8856984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buFontTx/>
              <a:buChar char="-"/>
            </a:pPr>
            <a:endParaRPr lang="uk-UA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uk-UA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uk-UA" sz="4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Безперервно </a:t>
            </a: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самовдосконалюватись, розвиватись, іти вперед, цінувати і раціонально оцінювати кожну хвилину життя;</a:t>
            </a:r>
          </a:p>
          <a:p>
            <a:pPr algn="just">
              <a:buFontTx/>
              <a:buChar char="-"/>
            </a:pP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безумовно любити тих, хто поруч;</a:t>
            </a:r>
          </a:p>
          <a:p>
            <a:pPr algn="just">
              <a:buFontTx/>
              <a:buChar char="-"/>
            </a:pP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ніколи не здаватися</a:t>
            </a:r>
            <a:r>
              <a:rPr lang="uk-UA" sz="4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досягати </a:t>
            </a: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свого;</a:t>
            </a:r>
          </a:p>
          <a:p>
            <a:pPr algn="just">
              <a:buFontTx/>
              <a:buChar char="-"/>
            </a:pPr>
            <a:r>
              <a:rPr lang="uk-UA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наповнювати світ позитивом, власноруч створювати гармонію.</a:t>
            </a:r>
            <a:endParaRPr lang="ru-RU" sz="40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3865" y="374900"/>
            <a:ext cx="589629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бібліотекаря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:\2014-01-15\Scan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91"/>
          <a:stretch/>
        </p:blipFill>
        <p:spPr bwMode="auto">
          <a:xfrm>
            <a:off x="864682" y="1138425"/>
            <a:ext cx="7553325" cy="54522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916230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результати попередньої атестації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та бібліотечний стаж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18років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sz="24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попередньої атестації:                 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28.03.2014р.</a:t>
            </a:r>
          </a:p>
          <a:p>
            <a:pPr marL="0" indent="0">
              <a:buNone/>
            </a:pPr>
            <a:endParaRPr lang="uk-UA" sz="24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Присвоєна кваліфікаційна категорія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провідний  </a:t>
            </a:r>
          </a:p>
          <a:p>
            <a:pPr marL="0" indent="0">
              <a:buNone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бібліотекар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Присвоєне педагогічне звання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відповідає займаній                                         </a:t>
            </a:r>
          </a:p>
          <a:p>
            <a:pPr marL="0" indent="0" algn="ctr">
              <a:buNone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посаді       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і дата наказу про присвоєння: 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29.04.2014р.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9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237" y="374900"/>
            <a:ext cx="715407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36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Курси підвищення кваліфікації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52" y="1412776"/>
            <a:ext cx="8388096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203" y="332656"/>
            <a:ext cx="8229600" cy="916230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 про навчальні предмети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 рік:                 2014р.- 2018р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 дисципліни:            географія,     матеріалознавство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 спеціальності:        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кравець,закрійник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перукар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66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uk-UA" sz="5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Офіційні нагороди</a:t>
            </a:r>
            <a:endParaRPr lang="ru-RU" sz="5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95" y="1600200"/>
            <a:ext cx="3233609" cy="4525963"/>
          </a:xfrm>
        </p:spPr>
      </p:pic>
      <p:pic>
        <p:nvPicPr>
          <p:cNvPr id="6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6909" y="1602119"/>
            <a:ext cx="3221182" cy="452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39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02119"/>
            <a:ext cx="3209696" cy="4525963"/>
          </a:xfrm>
        </p:spPr>
      </p:pic>
      <p:pic>
        <p:nvPicPr>
          <p:cNvPr id="6" name="Объект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831" y="1602119"/>
            <a:ext cx="3225338" cy="4522124"/>
          </a:xfrm>
        </p:spPr>
      </p:pic>
    </p:spTree>
    <p:extLst>
      <p:ext uri="{BB962C8B-B14F-4D97-AF65-F5344CB8AC3E}">
        <p14:creationId xmlns:p14="http://schemas.microsoft.com/office/powerpoint/2010/main" val="73307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00" y="2996952"/>
            <a:ext cx="8601040" cy="3672408"/>
          </a:xfrm>
        </p:spPr>
      </p:pic>
      <p:pic>
        <p:nvPicPr>
          <p:cNvPr id="5" name="Объект 4" descr="C:\Users\PK\Documents\Scanned Documents\Рисунок (39)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00" y="1600200"/>
            <a:ext cx="8601040" cy="1396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779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00200"/>
            <a:ext cx="8435279" cy="5257800"/>
          </a:xfrm>
        </p:spPr>
      </p:pic>
    </p:spTree>
    <p:extLst>
      <p:ext uri="{BB962C8B-B14F-4D97-AF65-F5344CB8AC3E}">
        <p14:creationId xmlns:p14="http://schemas.microsoft.com/office/powerpoint/2010/main" val="7261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925144"/>
          </a:xfrm>
        </p:spPr>
      </p:pic>
    </p:spTree>
    <p:extLst>
      <p:ext uri="{BB962C8B-B14F-4D97-AF65-F5344CB8AC3E}">
        <p14:creationId xmlns:p14="http://schemas.microsoft.com/office/powerpoint/2010/main" val="317374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600200"/>
            <a:ext cx="8229600" cy="5141168"/>
          </a:xfrm>
        </p:spPr>
      </p:pic>
    </p:spTree>
    <p:extLst>
      <p:ext uri="{BB962C8B-B14F-4D97-AF65-F5344CB8AC3E}">
        <p14:creationId xmlns:p14="http://schemas.microsoft.com/office/powerpoint/2010/main" val="1665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47005" y="-385300"/>
            <a:ext cx="4928803" cy="8892483"/>
          </a:xfrm>
        </p:spPr>
      </p:pic>
    </p:spTree>
    <p:extLst>
      <p:ext uri="{BB962C8B-B14F-4D97-AF65-F5344CB8AC3E}">
        <p14:creationId xmlns:p14="http://schemas.microsoft.com/office/powerpoint/2010/main" val="23933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8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36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i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роблеми</a:t>
            </a:r>
            <a:r>
              <a:rPr lang="ru-RU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над </a:t>
            </a:r>
            <a:r>
              <a:rPr lang="ru-RU" sz="3600" b="1" i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3600" b="1" i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працюю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990000"/>
                </a:solidFill>
                <a:latin typeface="Monotype Corsiva" pitchFamily="66" charset="0"/>
              </a:rPr>
              <a:t>«Використання найефективніших засобів і методів впливу, які формують позитивні  читацькі якості, сприяють розвитку пізнавальної активності </a:t>
            </a:r>
            <a:endParaRPr lang="uk-UA" sz="3200" b="1" dirty="0" smtClean="0">
              <a:solidFill>
                <a:srgbClr val="990000"/>
              </a:solidFill>
              <a:latin typeface="Monotype Corsiva" pitchFamily="66" charset="0"/>
            </a:endParaRPr>
          </a:p>
          <a:p>
            <a:pPr marL="0" indent="0">
              <a:buNone/>
            </a:pPr>
            <a:r>
              <a:rPr lang="uk-UA" sz="3200" b="1" dirty="0">
                <a:solidFill>
                  <a:srgbClr val="990000"/>
                </a:solidFill>
                <a:latin typeface="Monotype Corsiva" pitchFamily="66" charset="0"/>
              </a:rPr>
              <a:t> </a:t>
            </a:r>
            <a:r>
              <a:rPr lang="uk-UA" sz="3200" b="1" dirty="0" smtClean="0">
                <a:solidFill>
                  <a:srgbClr val="990000"/>
                </a:solidFill>
                <a:latin typeface="Monotype Corsiva" pitchFamily="66" charset="0"/>
              </a:rPr>
              <a:t>  читачів</a:t>
            </a:r>
            <a:r>
              <a:rPr lang="uk-UA" sz="3200" b="1" dirty="0">
                <a:solidFill>
                  <a:srgbClr val="990000"/>
                </a:solidFill>
                <a:latin typeface="Monotype Corsiva" pitchFamily="66" charset="0"/>
              </a:rPr>
              <a:t>» </a:t>
            </a:r>
            <a:endParaRPr lang="ru-RU" sz="3200" b="1" dirty="0">
              <a:solidFill>
                <a:srgbClr val="99000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859015" y="1340768"/>
            <a:ext cx="4038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«Впровадження інформаційно – комунікаційних технологій в практику роботи бібліотеки як засіб розвитку творчої особистості читача»</a:t>
            </a:r>
            <a:endParaRPr lang="ru-RU" sz="32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admin\Desktop\im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301208"/>
            <a:ext cx="2232819" cy="15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Nd9GcSkfFE_YfWx6PyX06eV9OyrmFvje8QaVbCGKLWSoX4WRKGEUm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673" y="5301209"/>
            <a:ext cx="1744942" cy="127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392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в роботі обласних семінарів, семінарів практикумів, засідань секції бібліотекарів</a:t>
            </a:r>
            <a:endParaRPr lang="ru-RU" sz="32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02.04.2015р.</a:t>
            </a:r>
          </a:p>
          <a:p>
            <a:pPr marL="0" indent="0">
              <a:buNone/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Обласний семінар – практикум «Інформатизація бібліотечного процесу як необхідна умова формування бібліотечної культури учня ПТНЗ.</a:t>
            </a:r>
          </a:p>
          <a:p>
            <a:pPr marL="0" indent="0">
              <a:buNone/>
            </a:pPr>
            <a:endParaRPr lang="uk-UA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Виступ – повідомлення «Використання електронної бази даних у процесі формування та обліку </a:t>
            </a:r>
            <a:r>
              <a:rPr lang="uk-UA" sz="24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підручникового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фонду бібліотеки ВПУ №3»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5" y="1600200"/>
            <a:ext cx="2918770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86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16.03.2016р.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16.03.2016р.</a:t>
            </a:r>
          </a:p>
          <a:p>
            <a:pPr marL="0" indent="0">
              <a:buNone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Обласний  семінар «Актуальні питання співпраці бібліотеки ПТНЗ з обласною й міською централізованими бібліотечними системами та її вплив на покращення якості задоволення запитів учнівської молоді»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Доповідь: «Формування компетентного читача нового покоління»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ÑÐ¾ÑÐ¾   ÐºÐ¾Ð¼Ð¿ÐµÑÐµÐ½ÑÐ½Ð¾Ð³Ð¾ ÑÐ¸ÑÐ°Ñ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4625752"/>
            <a:ext cx="230006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00" y="4821130"/>
            <a:ext cx="2377454" cy="206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28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 descr="http://oblosvita.com/uploads/posts/2014-09/1411993935_dsc_006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96540"/>
            <a:ext cx="8229600" cy="52614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91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08.12.2016р.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08.12.2016р.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«Обласне </a:t>
            </a:r>
            <a:r>
              <a:rPr lang="uk-UA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засіданя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секції бібліотекарів «Створення  електронної бази бібліотек ПТНЗ області: обговорення отриманих результатів та формування завдань на перспективу»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електронного каталогу та електронних баз даних бібліотеки ВПУ №3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59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17.02.2017р.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038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17.02.2017р.</a:t>
            </a:r>
          </a:p>
          <a:p>
            <a:pPr marL="0" indent="0">
              <a:buNone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Обласний семінар – нарада «Інтеграція бібліотеки ПТНЗ у віртуальний простір як складова успіху книгозбірень для роботи з молодим читачем»</a:t>
            </a:r>
          </a:p>
          <a:p>
            <a:pPr marL="0" indent="0">
              <a:buNone/>
            </a:pPr>
            <a:r>
              <a:rPr lang="uk-UA" sz="2400" i="1" dirty="0">
                <a:solidFill>
                  <a:srgbClr val="800000"/>
                </a:solidFill>
              </a:rPr>
              <a:t>Доповідь «Вдосконалення роботи бібліотеки засобами інформаційно – комунікаційних технологій»</a:t>
            </a:r>
            <a:endParaRPr lang="ru-RU" sz="2400" i="1" dirty="0">
              <a:solidFill>
                <a:srgbClr val="800000"/>
              </a:solidFill>
            </a:endParaRPr>
          </a:p>
          <a:p>
            <a:pPr marL="0" indent="0">
              <a:buNone/>
            </a:pPr>
            <a:endParaRPr lang="ru-RU" sz="2400" i="1" dirty="0">
              <a:solidFill>
                <a:srgbClr val="8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Доповідь «Вдосконалення роботи бібліотеки засобами інформаційно – комунікаційних технологій»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19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 descr="WP_20170217_01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2" y="1610252"/>
            <a:ext cx="8232988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524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980" y="476672"/>
            <a:ext cx="8229600" cy="916230"/>
          </a:xfrm>
        </p:spPr>
        <p:txBody>
          <a:bodyPr>
            <a:no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uk-UA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роботі Всеукраїнських </a:t>
            </a:r>
            <a:r>
              <a:rPr lang="uk-UA" sz="48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вебінарів</a:t>
            </a:r>
            <a:endParaRPr lang="ru-RU" sz="4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uk-UA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11.05.2017р.</a:t>
            </a:r>
          </a:p>
          <a:p>
            <a:pPr marL="0" indent="0">
              <a:buNone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</a:t>
            </a:r>
            <a:r>
              <a:rPr lang="uk-UA" sz="44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</a:t>
            </a: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тему: «Використання Інтернет – сервісів у бібліотечній справі»</a:t>
            </a:r>
            <a:endParaRPr lang="ru-RU" sz="4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3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25.04.2018р.</a:t>
            </a:r>
            <a:endParaRPr lang="ru-RU" sz="4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25.04.2018р.</a:t>
            </a:r>
          </a:p>
          <a:p>
            <a:pPr marL="0" indent="0">
              <a:buNone/>
            </a:pP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</a:t>
            </a:r>
            <a:r>
              <a:rPr lang="uk-UA" sz="44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</a:t>
            </a:r>
            <a:r>
              <a:rPr lang="uk-UA" sz="4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тему: «Упровадження Універсальної десяткової  класифікації в практику роботи бібліотеки».</a:t>
            </a:r>
            <a:endParaRPr lang="ru-RU" sz="4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4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засіданнях методичної комісії</a:t>
            </a:r>
            <a:endParaRPr lang="ru-RU" sz="4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892480" cy="5544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доповідь  з презентацією: «Друкована та електронна книжки: конкуренти чи партнери»</a:t>
            </a:r>
            <a:endParaRPr lang="ru-RU" sz="4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81611"/>
            <a:ext cx="5400600" cy="275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2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buFont typeface="Wingdings" panose="05000000000000000000" pitchFamily="2" charset="2"/>
              <a:buChar char="v"/>
            </a:pP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доповідь з презентацією: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0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Бібліотерапія</a:t>
            </a: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одна із форм роботи»</a:t>
            </a:r>
            <a:endParaRPr lang="ru-RU" sz="4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ÐÐ°ÑÑÐ¸Ð½ÐºÐ¸ Ð¿Ð¾ Ð·Ð°Ð¿ÑÐ¾ÑÑ Ð±ÑÐ±Ð»ÑÐ¾ÑÐµÑÐ°Ð¿ÑÑ ÐºÐ°ÑÑÐ¸Ð½ÐºÐ¸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16632"/>
            <a:ext cx="4429745" cy="26646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1376013129_zb7ugbw51g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39306"/>
            <a:ext cx="4429744" cy="380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43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Доповідь з презентацією «Виховання толерантності засобами бібліотеки» </a:t>
            </a:r>
            <a:r>
              <a:rPr lang="uk-UA" sz="32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(Популяризація літератури про толерантність)</a:t>
            </a:r>
            <a:endParaRPr lang="ru-RU" sz="32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0-02-05-1a3f1b4fd4010c8c81b49c7e77246263852c0f37447111814e53006dc0939b05_full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199"/>
            <a:ext cx="4038600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9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2018р.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розробка інформаційної години з </a:t>
            </a:r>
            <a:r>
              <a:rPr lang="uk-UA" sz="36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відеопрзентацією</a:t>
            </a: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«Життєві цінності особистості»</a:t>
            </a:r>
            <a:endParaRPr lang="ru-RU" sz="36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img_20181203_152907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1"/>
            <a:ext cx="4191000" cy="4525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821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</a:rPr>
              <a:t>Еколого- натуралістичний конкурс:</a:t>
            </a:r>
            <a:endParaRPr lang="ru-RU" sz="4800" b="1" i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</a:rPr>
              <a:t>2017р.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</a:rPr>
              <a:t>Рослинні та тваринні  елементи в оздобленні предметів побуту, одягу та приміщень в Україні, Болгарії та Молдові</a:t>
            </a:r>
            <a:endParaRPr lang="ru-RU" sz="3200" b="1" i="1" dirty="0">
              <a:solidFill>
                <a:srgbClr val="8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</a:rPr>
              <a:t>ІІІ призове місце отримала учениця І групи  Григорович Наталія</a:t>
            </a:r>
            <a:endParaRPr lang="ru-RU" sz="3200" b="1" i="1" dirty="0">
              <a:solidFill>
                <a:srgbClr val="8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8936" y="3410136"/>
            <a:ext cx="3140968" cy="3754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05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 робота на курсах підвищення кваліфікації: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і місце бібліотеки як інформаційного центру в навчально – виховному процесі.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u="sng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 учнів за допомогою книги та читання, прагнення бути культурною, вихованою людиною, вибору самостійності, життєвої позиції;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 у молоді світоглядну свідомість, ідеї, погляди, переконання, традиції, звичаї та інші соціально-значущі надбання, світоглядної вітчизняної і світової культури;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1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 та становлення молоді як особистості високоерудованої, висококваліфікованої, наділеної високою громадянською відповідальністю, духовними якостями, родинними та патріотичними почуттями.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i="1" dirty="0"/>
          </a:p>
        </p:txBody>
      </p:sp>
    </p:spTree>
    <p:extLst>
      <p:ext uri="{BB962C8B-B14F-4D97-AF65-F5344CB8AC3E}">
        <p14:creationId xmlns:p14="http://schemas.microsoft.com/office/powerpoint/2010/main" val="23526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Роль </a:t>
            </a:r>
            <a:r>
              <a:rPr lang="uk-UA" sz="3200" b="1" dirty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бібліотеки в навчально-виховному процесі</a:t>
            </a:r>
            <a:br>
              <a:rPr lang="uk-UA" sz="3200" b="1" dirty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65779"/>
            <a:ext cx="4038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Роль бібліотеки полягає в системі організаційно – педагогічних, методичних заходів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спрямованих 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на виховання учнів за допомогою книги, на формування у молоді світоглядної свідомості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ідей, поглядів, переконань, ідеалів, традицій, звичаїв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інших соціально - значущих надбань вітчизняної і світової культури. Бібліотека за допомогою книги та читання виховує прагнення бути культурною вихованою людиною. Молодь повинна зрозуміти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юнацька книга – це не просто джерело інформації. Це привід для роздумів, спілкування, вибору самостійності</a:t>
            </a:r>
            <a:r>
              <a:rPr lang="uk-UA" altLang="ru-RU" sz="18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життєвої </a:t>
            </a:r>
            <a:r>
              <a:rPr lang="uk-UA" alt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позиції, ідеалу.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3" y="1124744"/>
            <a:ext cx="4195705" cy="2808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3" y="4077072"/>
            <a:ext cx="4195705" cy="2780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971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543" y="374900"/>
            <a:ext cx="8960916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</a:t>
            </a:r>
            <a:r>
              <a:rPr lang="uk-UA" sz="3200" b="1" i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ВПУ № </a:t>
            </a: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– інформаційний центр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933823" y="959675"/>
            <a:ext cx="727635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uk-UA" sz="2800" b="1" dirty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«Книги – кораблі думок, які мандрують по хвилях часу і бережно несуть свій дорогоцінний вантаж від покоління до покоління</a:t>
            </a:r>
            <a:r>
              <a:rPr lang="uk-UA" sz="2800" b="1" dirty="0" smtClean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».     </a:t>
            </a:r>
            <a:r>
              <a:rPr lang="uk-UA" sz="2800" b="1" dirty="0" err="1" smtClean="0">
                <a:solidFill>
                  <a:srgbClr val="800000"/>
                </a:solidFill>
                <a:latin typeface="Monotype Corsiva" pitchFamily="66" charset="0"/>
                <a:cs typeface="Times New Roman" pitchFamily="18" charset="0"/>
              </a:rPr>
              <a:t>Ф.Бекон</a:t>
            </a:r>
            <a:endParaRPr lang="ru-RU" sz="2800" b="1" dirty="0">
              <a:solidFill>
                <a:srgbClr val="8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292080" y="2488877"/>
            <a:ext cx="3313471" cy="4176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81299"/>
            <a:ext cx="3312368" cy="38840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863" y="222250"/>
            <a:ext cx="8397875" cy="67710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Короткий опис про бібліотеку ВПУ №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– давня і вічно юна оселя людського розуму.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Ряди книжкових полиць містять у собі допитливий науковий пошук, здобуття знань, розвагу, насолоду прекрасним.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Людина приходить в бібліотеку не тільки, щоб отримати необхідну інформацію, а й «підзарядити» свою душу духовними багатствами, залишеними нам у </a:t>
            </a:r>
            <a:r>
              <a:rPr lang="uk-UA" sz="2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спадок.</a:t>
            </a:r>
            <a:endParaRPr lang="uk-UA" sz="2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Бібліотека – це не просто книгосховище й читальна зала, це осередок спілкування від «</a:t>
            </a:r>
            <a:r>
              <a:rPr lang="uk-UA" sz="2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серця </a:t>
            </a: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серця», це невичерпне джерело інформації.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Бібліотека училища – це інформаційний центр, покликаний забезпечити інформаційні потреби педагогів та учнів училища.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А ще бібліотека – чи не єдине місце в училищі, де нема суворо регламентованого режиму життя. Тут можна подивитися різноманітні журнали з професії, почитати іншу періодику, знайти цікаву інформацію для себе, побачити щось </a:t>
            </a:r>
            <a:r>
              <a:rPr lang="uk-UA" sz="2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таке, </a:t>
            </a: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чим захочеться повернутися.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Часто це єдина можливість змінити обстановку, перевести дух від організованого навчального дня.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4339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9473" y="209900"/>
            <a:ext cx="4966809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</a:t>
            </a: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2877" y="1138425"/>
            <a:ext cx="30008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Прямоугольник 3"/>
          <p:cNvSpPr>
            <a:spLocks noChangeArrowheads="1"/>
          </p:cNvSpPr>
          <p:nvPr/>
        </p:nvSpPr>
        <p:spPr bwMode="auto">
          <a:xfrm>
            <a:off x="510787" y="1052736"/>
            <a:ext cx="87042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Назва закладу                       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Вище професійне училище №3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Адреса (телефон, факс)        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58001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м.Чернівці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			 			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вул.Головна,127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тел.52-53-55</a:t>
            </a:r>
            <a:endParaRPr lang="ru-RU" sz="20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Директор закладу                 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Нікішина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Олеся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Валентинівна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Бібліотекар                                        Беспала 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Людмила  Дмитрівна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Дата заснування бібліотеки   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1947 </a:t>
            </a:r>
            <a:r>
              <a:rPr lang="uk-UA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 descr="DSC05196-1024x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2959" y="3557466"/>
            <a:ext cx="3988166" cy="305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E:\Фото\Фото0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557466"/>
            <a:ext cx="4176464" cy="305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219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Прямоугольник 1"/>
          <p:cNvSpPr>
            <a:spLocks noChangeArrowheads="1"/>
          </p:cNvSpPr>
          <p:nvPr/>
        </p:nvSpPr>
        <p:spPr bwMode="auto">
          <a:xfrm>
            <a:off x="754063" y="681038"/>
            <a:ext cx="7788275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uk-UA" sz="4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Відомості про навчальний заклад:</a:t>
            </a:r>
            <a:endParaRPr lang="ru-RU" sz="400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Загальна кількість навчальних груп  		- 21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СПТУ                                                         		- 14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ТУ                                                              		-   6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ВПУ                                                           		-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Загальна кількість педагогічного колективу 	- 6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4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Загальна кількість  учнів              -                        613</a:t>
            </a:r>
          </a:p>
          <a:p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Освіта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бібліотечних працівників: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Бібліотечна      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ні                                 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	    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Педагогічна:                                                              так</a:t>
            </a:r>
          </a:p>
          <a:p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Чернівецький університет ім. Ю. </a:t>
            </a:r>
            <a:r>
              <a:rPr lang="uk-UA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Федьковича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1981р.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4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 txBox="1">
            <a:spLocks noChangeArrowheads="1"/>
          </p:cNvSpPr>
          <p:nvPr/>
        </p:nvSpPr>
        <p:spPr bwMode="auto">
          <a:xfrm>
            <a:off x="296260" y="222195"/>
            <a:ext cx="8229600" cy="320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uk-UA" altLang="ru-RU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 — саме та крапка на карті училища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зароджуються і горять найбільш яскраві думки і почуття, вона – центр духовної культури, мозковий центр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якому  зосереджене та зберігається духовне надбання людства, що за вмілого використання спрямовує роботу у всіх напрямах навчання та виховання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8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145-300x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4104456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4"/>
            <a:ext cx="3744416" cy="31351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68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 txBox="1">
            <a:spLocks noChangeArrowheads="1"/>
          </p:cNvSpPr>
          <p:nvPr/>
        </p:nvSpPr>
        <p:spPr bwMode="auto">
          <a:xfrm>
            <a:off x="465138" y="222195"/>
            <a:ext cx="8229600" cy="290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uk-UA" altLang="ru-RU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 за допомогою книги та читання виховує прагнення бути культурною вихованою людиною. Молодь повинна зрозуміти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що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юнацька книга – це не просто джерело інформації. Це привід для роздумів, спілкування, вибору самостійності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життєвої </a:t>
            </a:r>
            <a:r>
              <a:rPr lang="uk-UA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позиції</a:t>
            </a:r>
            <a:r>
              <a:rPr lang="uk-UA" altLang="ru-R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ідеалу</a:t>
            </a:r>
            <a:r>
              <a:rPr lang="ru-RU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Picture 8" descr="mb_0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1656"/>
            <a:ext cx="4614066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781300"/>
            <a:ext cx="3456384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357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Напрями роботи бібліотеки ВПУ № 3 як сучасного інформаційного центру є:</a:t>
            </a:r>
            <a:b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Повноцінне </a:t>
            </a: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інформаційне забезпечення навчального процесу;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Задоволення інформаційних потреб та запитів читачів;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Інформаційний сервіс бібліотеки училища;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Формування в учнів основ інформаційної культури;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Довести до читачів всю ту інформацію, якою володіє наша бібліотека.</a:t>
            </a:r>
          </a:p>
          <a:p>
            <a:pPr algn="just"/>
            <a:endParaRPr lang="uk-UA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8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функції бібліотеки: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освітня;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інформаційна;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навчально –   збагачувальна;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пізнавальна;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виховна</a:t>
            </a:r>
            <a:endParaRPr lang="ru-RU" sz="36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Фото005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60032" y="1600199"/>
            <a:ext cx="3960440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2340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9637" y="222195"/>
            <a:ext cx="736169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 роботи бібліотеки 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"/>
            <a:ext cx="7787208" cy="868526"/>
          </a:xfrm>
        </p:spPr>
        <p:txBody>
          <a:bodyPr/>
          <a:lstStyle/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Інформаційна робота: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</a:t>
            </a: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бібліографічна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(карто-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еки, рекомендовані списки, індивідуальні виставки);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довідкова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(робота з каталогами, з довідковими виданнями, з періодикою)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комплектування та збереження фонду: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омплектація фонду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(робота з підручниками, забезпечення підручниками, ведення бібліотечної документації);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фонду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(перевірка підручників)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9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робота бібліотеки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 робота з адміністрацією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 робота з викладачами та майстрами виробничого навчання</a:t>
            </a:r>
            <a:endParaRPr lang="ru-RU" sz="32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img_8948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56" y="1600200"/>
            <a:ext cx="4402832" cy="50977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3208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0161" y="235682"/>
            <a:ext cx="3967496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 </a:t>
            </a: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Прямоугольник 1"/>
          <p:cNvSpPr>
            <a:spLocks noChangeArrowheads="1"/>
          </p:cNvSpPr>
          <p:nvPr/>
        </p:nvSpPr>
        <p:spPr bwMode="auto">
          <a:xfrm>
            <a:off x="907080" y="868980"/>
            <a:ext cx="7177088" cy="78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0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Індивідуальна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 вивчення  читацького запиту, плани читання, аналіз читацьких формулярів, рекомендовані списки, тощо);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2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Масова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 інформаційні години, бесіди, огляди нових надходжень, тощо);</a:t>
            </a:r>
            <a:endParaRPr lang="uk-UA" altLang="ru-RU" sz="32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altLang="ru-RU" sz="3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Групова</a:t>
            </a:r>
            <a:r>
              <a:rPr lang="uk-UA" altLang="ru-RU" sz="3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uk-UA" altLang="ru-RU" sz="32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книжкові виставки, консультативні бесіди, огляди літератури, тощо)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uk-UA" altLang="ru-RU" sz="32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charset="0"/>
              <a:buChar char="•"/>
            </a:pPr>
            <a:endParaRPr lang="uk-UA" altLang="ru-RU" sz="30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altLang="ru-RU" sz="3000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PK\Documents\фотографії\8 група історія\8 група Історія\20170130_1007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149080"/>
            <a:ext cx="2178310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484784"/>
            <a:ext cx="1807740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85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89831"/>
            <a:ext cx="8229600" cy="1335892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інформаційних потреб та запитів читачів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/>
              <a:t>Опитування: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 бесіди з учнями училища: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 smtClean="0"/>
              <a:t>бесіда під час запису в бібліотеку;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б</a:t>
            </a:r>
            <a:r>
              <a:rPr lang="uk-UA" dirty="0" smtClean="0"/>
              <a:t>есіди – рекомендації книг;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/>
              <a:t>б</a:t>
            </a:r>
            <a:r>
              <a:rPr lang="uk-UA" dirty="0" smtClean="0"/>
              <a:t>есіди про прочитану книгу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cs typeface="Times New Roman" panose="02020603050405020304" pitchFamily="18" charset="0"/>
              </a:rPr>
              <a:t>д</a:t>
            </a:r>
            <a:r>
              <a:rPr lang="uk-UA" dirty="0" smtClean="0">
                <a:cs typeface="Times New Roman" panose="02020603050405020304" pitchFamily="18" charset="0"/>
              </a:rPr>
              <a:t>ля учнів;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cs typeface="Times New Roman" panose="02020603050405020304" pitchFamily="18" charset="0"/>
              </a:rPr>
              <a:t>д</a:t>
            </a:r>
            <a:r>
              <a:rPr lang="uk-UA" dirty="0" smtClean="0">
                <a:cs typeface="Times New Roman" panose="02020603050405020304" pitchFamily="18" charset="0"/>
              </a:rPr>
              <a:t>ля  педагогічного колективу</a:t>
            </a:r>
          </a:p>
        </p:txBody>
      </p:sp>
      <p:pic>
        <p:nvPicPr>
          <p:cNvPr id="4" name="Picture 4" descr="Фото00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088" y="3212976"/>
            <a:ext cx="3667755" cy="34172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90958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інформаційних потреб та запитів читачів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96540"/>
            <a:ext cx="8229600" cy="52614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</a:rPr>
              <a:t>Спостереження: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Біля виставок літератури;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біля книжкових полиць;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</a:rPr>
              <a:t>Аналіз письмових </a:t>
            </a:r>
          </a:p>
          <a:p>
            <a:pPr marL="0" indent="0">
              <a:buNone/>
            </a:pPr>
            <a:r>
              <a:rPr lang="uk-UA" sz="3600" b="1" i="1" dirty="0">
                <a:solidFill>
                  <a:srgbClr val="800000"/>
                </a:solidFill>
              </a:rPr>
              <a:t> </a:t>
            </a:r>
            <a:r>
              <a:rPr lang="uk-UA" sz="3600" b="1" i="1" dirty="0" smtClean="0">
                <a:solidFill>
                  <a:srgbClr val="800000"/>
                </a:solidFill>
              </a:rPr>
              <a:t>   джерел: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3600" b="1" i="1" dirty="0" smtClean="0">
                <a:solidFill>
                  <a:srgbClr val="800000"/>
                </a:solidFill>
              </a:rPr>
              <a:t> </a:t>
            </a:r>
            <a:r>
              <a:rPr lang="uk-UA" b="1" dirty="0" smtClean="0">
                <a:solidFill>
                  <a:srgbClr val="800000"/>
                </a:solidFill>
              </a:rPr>
              <a:t>прийом, реєстрація та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</a:rPr>
              <a:t>     вивчення замовлень;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b="1" dirty="0" smtClean="0">
                <a:solidFill>
                  <a:srgbClr val="800000"/>
                </a:solidFill>
              </a:rPr>
              <a:t>Аналіз читацьких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800000"/>
                </a:solidFill>
              </a:rPr>
              <a:t>    формулярів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3600" b="1" i="1" dirty="0">
              <a:solidFill>
                <a:srgbClr val="8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96540"/>
            <a:ext cx="3960440" cy="51448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2472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404664"/>
            <a:ext cx="8229600" cy="490066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</a:t>
            </a:r>
            <a:r>
              <a:rPr lang="uk-UA" sz="36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бібліотекаря</a:t>
            </a: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здійснюється: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плану роботи та керуючись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законодавчо-норматив.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документами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«Про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бібліотеку та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бібліотечну справу»;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бібліотеку ВПУ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 </a:t>
            </a:r>
            <a:r>
              <a:rPr lang="uk-UA" sz="2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м.Чернівці</a:t>
            </a:r>
            <a:endParaRPr lang="uk-UA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Інструкцією про порядок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доставки, комплектування та облік літератури.</a:t>
            </a:r>
          </a:p>
          <a:p>
            <a:endParaRPr lang="ru-RU" sz="2400" b="1" i="1" dirty="0"/>
          </a:p>
        </p:txBody>
      </p:sp>
      <p:pic>
        <p:nvPicPr>
          <p:cNvPr id="5" name="Picture 6" descr="Фото007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8024" y="1196752"/>
            <a:ext cx="4104456" cy="5112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70707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82"/>
            <a:ext cx="8229600" cy="114300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пропонує:</a:t>
            </a:r>
            <a:endParaRPr lang="ru-RU" sz="4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708525"/>
          </a:xfrm>
        </p:spPr>
        <p:txBody>
          <a:bodyPr/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Книжковий фонд  примірників - 22165</a:t>
            </a:r>
            <a:endParaRPr lang="uk-UA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 художньої літератури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 </a:t>
            </a: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5000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 літератури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 3000 підручників загальноосвітніх дисциплін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назв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періодичної преси;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 комп'ютером та мережею Інтернет;</a:t>
            </a:r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7638"/>
            <a:ext cx="4038600" cy="4708525"/>
          </a:xfrm>
        </p:spPr>
        <p:txBody>
          <a:bodyPr/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в </a:t>
            </a: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бібліотечному обслуговуванні компакт-дисків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свободу доступу до інформації, підбору літератури;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 консультацій щодо користування довідковим апаратом бібліотеки, пошуку інформації;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сценарії масових заходів.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Пориньте у світ 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цікавого!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1473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614" y="222195"/>
            <a:ext cx="8550275" cy="64325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користування бібліотекою </a:t>
            </a:r>
            <a:r>
              <a:rPr lang="uk-UA" sz="32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ПТНЗ:</a:t>
            </a:r>
            <a:endParaRPr lang="uk-UA" sz="2000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ористування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бібліотекою безкоштовне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користування бібліотекою мають викладачі, 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майстри виробничого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навчання, учні та інші співробітники;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b="1" i="1" u="sng" dirty="0" smtClean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u="sng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Читачі </a:t>
            </a:r>
            <a:r>
              <a:rPr lang="uk-UA" sz="2400" b="1" i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 право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Одержувати у тимчасове користування книги з фонду бібліотеки;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 довідково-бібліографічним апаратом;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 комп'ютером та мережею Інтернет для пошуку необхідної для навчання інформації;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b="1" i="1" dirty="0" smtClean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u="sng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2400" b="1" i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видаються з бібліотеки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Довідкова література;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 примірник видання.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uk-UA" sz="20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611560" y="349865"/>
            <a:ext cx="7940675" cy="603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4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Читачі зобов'язані: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розписуватися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 читацькому формулярі за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кожний</a:t>
            </a:r>
          </a:p>
          <a:p>
            <a:pPr marL="0" indent="0" algn="just"/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примірник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видання.</a:t>
            </a:r>
            <a:endParaRPr lang="uk-UA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итачі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які загубили, чи зіпсували книгу з фонду бібліотеки зобов'язані замінити її на таку ж або рівноцінну.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Рівноцінність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заміни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визначає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бібліотекар</a:t>
            </a:r>
            <a: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ережно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відноситися до літератури, турбуватися про 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 в книгах ніяких поміток, 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підкреслень;</a:t>
            </a:r>
            <a:endParaRPr lang="uk-UA" sz="2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виривати й не загинати сторінки;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повертати </a:t>
            </a:r>
            <a:r>
              <a:rPr lang="uk-UA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літературу у зазначений термін.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всі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користувачі зобов'язані бережно ставитися </a:t>
            </a:r>
            <a:endParaRPr lang="uk-UA" sz="24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/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до </a:t>
            </a: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підручників і нести за них відповідальність.</a:t>
            </a:r>
            <a:endParaRPr lang="uk-UA" sz="2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endParaRPr lang="uk-UA" sz="200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i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37112"/>
            <a:ext cx="1670266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8681" y="222195"/>
            <a:ext cx="7643631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36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uk-UA" sz="36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Роль бібліотеки в професійному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становленні учнів ВПУ № 3 </a:t>
            </a:r>
            <a:endParaRPr lang="ru-RU" sz="36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484211"/>
            <a:ext cx="8229600" cy="209749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покликана </a:t>
            </a:r>
            <a:r>
              <a:rPr lang="uk-UA" altLang="ru-RU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 </a:t>
            </a:r>
            <a:endParaRPr lang="uk-UA" altLang="ru-RU" sz="20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 </a:t>
            </a:r>
            <a:r>
              <a:rPr lang="uk-UA" altLang="ru-RU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</a:t>
            </a:r>
            <a:r>
              <a:rPr lang="uk-UA" altLang="ru-RU" sz="20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</a:t>
            </a:r>
            <a:endParaRPr lang="uk-UA" altLang="ru-RU" sz="2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 становленні учнів – </a:t>
            </a:r>
            <a:r>
              <a:rPr lang="uk-UA" altLang="ru-RU" sz="20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</a:t>
            </a: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indent="0" algn="just">
              <a:buNone/>
            </a:pPr>
            <a:r>
              <a:rPr lang="uk-UA" altLang="ru-RU" sz="20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ніх</a:t>
            </a: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висококваліфікованих робіт-</a:t>
            </a:r>
          </a:p>
          <a:p>
            <a:pPr marL="0" indent="0" algn="just">
              <a:buNone/>
            </a:pPr>
            <a:r>
              <a:rPr lang="uk-UA" altLang="ru-RU" sz="20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ників</a:t>
            </a: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молодших спеціалістів.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бібліотеці постійно діє й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 оновлюється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книжкова виставка 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Робітнича професія – 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в самостійне життя»,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якій представлена літера-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 по спеціальностях, </a:t>
            </a:r>
          </a:p>
          <a:p>
            <a:pPr marL="0" indent="0" algn="just">
              <a:buNone/>
            </a:pPr>
            <a:r>
              <a:rPr lang="uk-UA" altLang="ru-RU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пропонує училище.</a:t>
            </a:r>
            <a:endParaRPr lang="ru-RU" altLang="ru-RU" sz="2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Фото00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2638" y="2781300"/>
            <a:ext cx="4439842" cy="36813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pu3.cv.ua/wp-content/uploads/2012/06/146-300x22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3" y="2348880"/>
            <a:ext cx="4104456" cy="430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767940"/>
          </a:xfrm>
        </p:spPr>
        <p:txBody>
          <a:bodyPr>
            <a:norm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Книжкова виставка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«Робітнича професія – дорога в самостійне життя»</a:t>
            </a:r>
            <a:endParaRPr lang="ru-RU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48879"/>
            <a:ext cx="3826768" cy="430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97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1"/>
          <p:cNvSpPr>
            <a:spLocks noChangeArrowheads="1"/>
          </p:cNvSpPr>
          <p:nvPr/>
        </p:nvSpPr>
        <p:spPr bwMode="auto">
          <a:xfrm>
            <a:off x="449263" y="222250"/>
            <a:ext cx="8397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Сторінками улюблених журналів професійного циклу: Інформаційний калейдоскоп</a:t>
            </a:r>
          </a:p>
        </p:txBody>
      </p:sp>
      <p:pic>
        <p:nvPicPr>
          <p:cNvPr id="1026" name="Picture 2" descr="C:\Users\admin\Desktop\im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47916"/>
            <a:ext cx="2149564" cy="24691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27" name="Picture 3" descr="C:\Users\admin\Desktop\images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575" y="1225131"/>
            <a:ext cx="1991165" cy="2658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29" name="Picture 5" descr="C:\Users\admin\Desktop\images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63925" y="1176338"/>
            <a:ext cx="2136775" cy="2703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30" name="Picture 6" descr="C:\Users\admin\Desktop\images6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572" y="4099798"/>
            <a:ext cx="1860474" cy="25256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images7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852" y="4162457"/>
            <a:ext cx="1905000" cy="2400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791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Робота бібліотеки здійснюється </a:t>
            </a:r>
          </a:p>
          <a:p>
            <a:pPr algn="ctr">
              <a:lnSpc>
                <a:spcPct val="80000"/>
              </a:lnSpc>
              <a:buNone/>
            </a:pPr>
            <a:r>
              <a:rPr lang="uk-UA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 трьома напрямками:</a:t>
            </a:r>
            <a:endParaRPr lang="uk-UA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Спільна діяльність бібліотеки, викладачів та майстрів виробничого навчання;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бібліотечна справа як розвиток читацьких інтересів; 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виховна робота.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До кожної категорії читачів (викладачі, майстри виробничого навчання,учні) бібліотека ставить певні завдання, які вирішує через різноманітні форми роботи.</a:t>
            </a:r>
            <a:endParaRPr lang="ru-RU" sz="2400" b="1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1" name="Picture 4" descr="Фото00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6" y="3501008"/>
            <a:ext cx="4114800" cy="3206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bezymyannyj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4104456" cy="3206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73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8229600" cy="4525963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Категорія читачів:</a:t>
            </a: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викладачі, майстри виробничого навчання.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Завдання: 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пропаганда книги і методичних систем роботи з нею, освоєння різних форм самоаналізу і самооцінки своєї бібліотечно-бібліографічної грамотності і підготовленості до передачі знань учням.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Форми роботи: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книжкові виставки, огляди нових надходжень, тематичні списки, відповідні професійні куточки ,тощо.</a:t>
            </a:r>
            <a:endParaRPr lang="ru-RU" sz="2400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_896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84985"/>
            <a:ext cx="5760640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087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/>
          </p:cNvSpPr>
          <p:nvPr>
            <p:ph type="body" idx="1"/>
          </p:nvPr>
        </p:nvSpPr>
        <p:spPr>
          <a:xfrm>
            <a:off x="649646" y="260648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Категорія читачів: </a:t>
            </a: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учні училища.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Завдання: 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формування інформаційної культури,основ незалежного користувача бібліотеки, який впевнено працює з різноманітними джерелами інформації.</a:t>
            </a:r>
            <a:endParaRPr lang="uk-UA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Форми роботи: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книжкові виставки, огляди нових надходжень, творчі роботи, вікторини,бібліотечні </a:t>
            </a:r>
            <a:r>
              <a:rPr lang="uk-UA" sz="2400" i="1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уроки,конкурси</a:t>
            </a:r>
            <a:r>
              <a:rPr lang="uk-UA" sz="24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проекти тощо.</a:t>
            </a:r>
            <a:endParaRPr lang="uk-UA" sz="24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Хочеться зазначити, що форми роботи бібліотеки різні, але мета їх – єдина: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протиставити «хибним  цінностям» справжні  зразки художньої культури, допомогти учням зробити правильний вибір у житті.</a:t>
            </a:r>
            <a:endParaRPr lang="ru-RU" sz="24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09" y="4293096"/>
            <a:ext cx="4068137" cy="24482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22918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 інформаційно-комунікаційних технологій в 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бібліотеки ВПУ № 3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uk-UA" sz="28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 ІКТ в практику бібліотеки: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інформаційно-комунікаційних умінь бібліотекаря;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повноти оперативності бібліотечно-інформаційного обслуговування читачів з використанням сучасних інформаційних технологій;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вдосконалення інформаційної компетентності користувачів бібліотеки;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вміння користування бібліотекою, її послугами;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Сприяння розвитку пізнавальних здібностей та інтересів читачів, успішному засвоєнню ними навчальних програм.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46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Box 2"/>
          <p:cNvSpPr txBox="1">
            <a:spLocks noChangeArrowheads="1"/>
          </p:cNvSpPr>
          <p:nvPr/>
        </p:nvSpPr>
        <p:spPr bwMode="auto">
          <a:xfrm>
            <a:off x="539552" y="188640"/>
            <a:ext cx="82454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Напрями ІКТ щодо впровадження згідно плану роботи</a:t>
            </a:r>
            <a:r>
              <a:rPr lang="uk-UA" sz="28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4485"/>
              </p:ext>
            </p:extLst>
          </p:nvPr>
        </p:nvGraphicFramePr>
        <p:xfrm>
          <a:off x="448966" y="1268762"/>
          <a:ext cx="8246070" cy="540059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06683"/>
                <a:gridCol w="4687223"/>
                <a:gridCol w="1541765"/>
                <a:gridCol w="1510399"/>
              </a:tblGrid>
              <a:tr h="667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</a:t>
                      </a:r>
                      <a:r>
                        <a:rPr lang="uk-UA" sz="1600" b="1" i="1" dirty="0" err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заходів та технологій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виконання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Відповідальний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Застосування сучасних технологій обслуговування користувачів бібліотеки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Використання електронних ресурсів, інформаційних матеріалів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67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Вводити електронні технології в бібліотечну практику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9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Впроваджувати електронний облік фондів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Створення власних інформаційних ресурсів (електронні каталоги, картотеки)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 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9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Використання Інтернет ресурсів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 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9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Виконання електронних бібліографічних довідок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9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Формування інформаційної культури користувачів бібліотеки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Протягом року</a:t>
                      </a:r>
                      <a:endParaRPr lang="uk-UA" sz="1600" b="1" i="1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i="1" dirty="0"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Бібліотекар </a:t>
                      </a:r>
                      <a:endParaRPr lang="uk-UA" sz="1600" b="1" i="1" dirty="0"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49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Прямоугольник 1"/>
          <p:cNvSpPr>
            <a:spLocks noChangeArrowheads="1"/>
          </p:cNvSpPr>
          <p:nvPr/>
        </p:nvSpPr>
        <p:spPr bwMode="auto">
          <a:xfrm>
            <a:off x="296260" y="374650"/>
            <a:ext cx="855148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uk-UA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Для досягнення постановленої мети передбачено реалізацію таких завдань</a:t>
            </a:r>
            <a:r>
              <a:rPr lang="uk-UA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sz="2800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вдосконалення знань та практичних умінь із використанням засобів інформаційно-комунікаційних технологій у бібліотечно-бібліографічній діяльності;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Накопичення, обробка, розповсюдження інформаційних ресурсів та матеріалів у різних форматах;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Створення і наповнення бібліографічних баз даних, що дозволяють оперативно і повно знаходити необхідну інформацію;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Допомога учням і педагогам у визначенні ресурсів та використанні інформації;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Систематичне навчання учнів інформаційно-пошуково-аналітичної діяльності;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Виховання культурної і громадянської самосвідомості, допомога в соціалізації учнів та розвиток їх творчого потенціалу.</a:t>
            </a:r>
            <a:endParaRPr lang="ru-RU" sz="2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49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5" name="Группа 3"/>
          <p:cNvGrpSpPr>
            <a:grpSpLocks/>
          </p:cNvGrpSpPr>
          <p:nvPr/>
        </p:nvGrpSpPr>
        <p:grpSpPr bwMode="auto">
          <a:xfrm>
            <a:off x="52388" y="222250"/>
            <a:ext cx="8991600" cy="6046788"/>
            <a:chOff x="205855" y="160599"/>
            <a:chExt cx="8992891" cy="6047624"/>
          </a:xfrm>
        </p:grpSpPr>
        <p:sp>
          <p:nvSpPr>
            <p:cNvPr id="5" name="Полилиния 4"/>
            <p:cNvSpPr/>
            <p:nvPr/>
          </p:nvSpPr>
          <p:spPr>
            <a:xfrm>
              <a:off x="7782493" y="1835644"/>
              <a:ext cx="184176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Полилиния 5"/>
            <p:cNvSpPr/>
            <p:nvPr/>
          </p:nvSpPr>
          <p:spPr>
            <a:xfrm>
              <a:off x="7782493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7782493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4548290" y="960810"/>
              <a:ext cx="3726398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9349"/>
                  </a:lnTo>
                  <a:lnTo>
                    <a:pt x="3726506" y="129349"/>
                  </a:lnTo>
                  <a:lnTo>
                    <a:pt x="3726506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6291616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6291616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4548290" y="960810"/>
              <a:ext cx="2235521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9349"/>
                  </a:lnTo>
                  <a:lnTo>
                    <a:pt x="2235903" y="129349"/>
                  </a:lnTo>
                  <a:lnTo>
                    <a:pt x="2235903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4800740" y="1835644"/>
              <a:ext cx="184176" cy="40645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065279"/>
                  </a:lnTo>
                  <a:lnTo>
                    <a:pt x="184785" y="4065279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4800740" y="1835644"/>
              <a:ext cx="184176" cy="31897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90628"/>
                  </a:lnTo>
                  <a:lnTo>
                    <a:pt x="184785" y="3190628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4800740" y="1835644"/>
              <a:ext cx="184176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4800740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4800740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4548290" y="960810"/>
              <a:ext cx="744645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9349"/>
                  </a:lnTo>
                  <a:lnTo>
                    <a:pt x="745301" y="129349"/>
                  </a:lnTo>
                  <a:lnTo>
                    <a:pt x="745301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3309863" y="1835644"/>
              <a:ext cx="185765" cy="31897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90628"/>
                  </a:lnTo>
                  <a:lnTo>
                    <a:pt x="184785" y="3190628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олилиния 18"/>
            <p:cNvSpPr/>
            <p:nvPr/>
          </p:nvSpPr>
          <p:spPr>
            <a:xfrm>
              <a:off x="3309863" y="1835644"/>
              <a:ext cx="185765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3309863" y="1835644"/>
              <a:ext cx="185765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олилиния 20"/>
            <p:cNvSpPr/>
            <p:nvPr/>
          </p:nvSpPr>
          <p:spPr>
            <a:xfrm>
              <a:off x="3309863" y="1835644"/>
              <a:ext cx="185765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3803646" y="960810"/>
              <a:ext cx="744644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745301" y="0"/>
                  </a:moveTo>
                  <a:lnTo>
                    <a:pt x="745301" y="129349"/>
                  </a:lnTo>
                  <a:lnTo>
                    <a:pt x="0" y="129349"/>
                  </a:lnTo>
                  <a:lnTo>
                    <a:pt x="0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олилиния 22"/>
            <p:cNvSpPr/>
            <p:nvPr/>
          </p:nvSpPr>
          <p:spPr>
            <a:xfrm>
              <a:off x="1818987" y="1835644"/>
              <a:ext cx="185764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1818987" y="1835644"/>
              <a:ext cx="185764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1818987" y="1835644"/>
              <a:ext cx="185764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олилиния 25"/>
            <p:cNvSpPr/>
            <p:nvPr/>
          </p:nvSpPr>
          <p:spPr>
            <a:xfrm>
              <a:off x="2312769" y="960810"/>
              <a:ext cx="2235521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235903" y="0"/>
                  </a:moveTo>
                  <a:lnTo>
                    <a:pt x="2235903" y="129349"/>
                  </a:lnTo>
                  <a:lnTo>
                    <a:pt x="0" y="129349"/>
                  </a:lnTo>
                  <a:lnTo>
                    <a:pt x="0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олилиния 26"/>
            <p:cNvSpPr/>
            <p:nvPr/>
          </p:nvSpPr>
          <p:spPr>
            <a:xfrm>
              <a:off x="329698" y="1835644"/>
              <a:ext cx="184176" cy="40645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065279"/>
                  </a:lnTo>
                  <a:lnTo>
                    <a:pt x="184785" y="4065279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олилиния 27"/>
            <p:cNvSpPr/>
            <p:nvPr/>
          </p:nvSpPr>
          <p:spPr>
            <a:xfrm>
              <a:off x="329698" y="1835644"/>
              <a:ext cx="184176" cy="31897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90628"/>
                  </a:lnTo>
                  <a:lnTo>
                    <a:pt x="184785" y="3190628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Полилиния 28"/>
            <p:cNvSpPr/>
            <p:nvPr/>
          </p:nvSpPr>
          <p:spPr>
            <a:xfrm>
              <a:off x="329698" y="1835644"/>
              <a:ext cx="184176" cy="23148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315977"/>
                  </a:lnTo>
                  <a:lnTo>
                    <a:pt x="184785" y="2315977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олилиния 29"/>
            <p:cNvSpPr/>
            <p:nvPr/>
          </p:nvSpPr>
          <p:spPr>
            <a:xfrm>
              <a:off x="329698" y="1835644"/>
              <a:ext cx="184176" cy="14400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441326"/>
                  </a:lnTo>
                  <a:lnTo>
                    <a:pt x="184785" y="1441326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Полилиния 30"/>
            <p:cNvSpPr/>
            <p:nvPr/>
          </p:nvSpPr>
          <p:spPr>
            <a:xfrm>
              <a:off x="329698" y="1835644"/>
              <a:ext cx="184176" cy="56522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66675"/>
                  </a:lnTo>
                  <a:lnTo>
                    <a:pt x="184785" y="566675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олилиния 31"/>
            <p:cNvSpPr/>
            <p:nvPr/>
          </p:nvSpPr>
          <p:spPr>
            <a:xfrm>
              <a:off x="821893" y="960810"/>
              <a:ext cx="3726397" cy="25879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726506" y="0"/>
                  </a:moveTo>
                  <a:lnTo>
                    <a:pt x="3726506" y="129349"/>
                  </a:lnTo>
                  <a:lnTo>
                    <a:pt x="0" y="129349"/>
                  </a:lnTo>
                  <a:lnTo>
                    <a:pt x="0" y="258699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олилиния 32"/>
            <p:cNvSpPr/>
            <p:nvPr/>
          </p:nvSpPr>
          <p:spPr>
            <a:xfrm>
              <a:off x="3309863" y="160599"/>
              <a:ext cx="2599111" cy="800211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400" b="1" i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ІКТ в діяльності бібліотеки </a:t>
              </a: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205855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Підготовка документації та звітності</a:t>
              </a:r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513874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План роботи на рік, місяць</a:t>
              </a:r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513874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Облік руху підручників </a:t>
              </a:r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513874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Інформації про роботу бібліотеки </a:t>
              </a:r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513874" y="4717354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Статистичні звіт </a:t>
              </a:r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513874" y="559218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Звіт про роботу бібліотеки за рік </a:t>
              </a:r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1696731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Створення електронних баз даних</a:t>
              </a:r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2004750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База даних підручників</a:t>
              </a:r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2004750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База даних нових надходжень </a:t>
              </a:r>
            </a:p>
          </p:txBody>
        </p:sp>
        <p:sp>
          <p:nvSpPr>
            <p:cNvPr id="53" name="Полилиния 52"/>
            <p:cNvSpPr/>
            <p:nvPr/>
          </p:nvSpPr>
          <p:spPr>
            <a:xfrm>
              <a:off x="2004750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База даних періодичних видань</a:t>
              </a:r>
            </a:p>
          </p:txBody>
        </p:sp>
        <p:sp>
          <p:nvSpPr>
            <p:cNvPr id="55" name="Полилиния 54"/>
            <p:cNvSpPr/>
            <p:nvPr/>
          </p:nvSpPr>
          <p:spPr>
            <a:xfrm>
              <a:off x="3309863" y="1252659"/>
              <a:ext cx="1232077" cy="66525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uk-UA" sz="1200" b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Виготовлення інформаційних   </a:t>
              </a:r>
            </a:p>
            <a:p>
              <a:pPr algn="ctr" defTabSz="4445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uk-UA" sz="1200" b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       джерел</a:t>
              </a:r>
              <a:r>
                <a:rPr lang="uk-UA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	</a:t>
              </a:r>
            </a:p>
          </p:txBody>
        </p:sp>
        <p:sp>
          <p:nvSpPr>
            <p:cNvPr id="57" name="Полилиния 56"/>
            <p:cNvSpPr/>
            <p:nvPr/>
          </p:nvSpPr>
          <p:spPr>
            <a:xfrm>
              <a:off x="3495627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Різноманітних інформацій</a:t>
              </a:r>
            </a:p>
          </p:txBody>
        </p:sp>
        <p:sp>
          <p:nvSpPr>
            <p:cNvPr id="59" name="Полилиния 58"/>
            <p:cNvSpPr/>
            <p:nvPr/>
          </p:nvSpPr>
          <p:spPr>
            <a:xfrm>
              <a:off x="3495627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Списки літератури нових надходжень </a:t>
              </a:r>
            </a:p>
          </p:txBody>
        </p:sp>
        <p:sp>
          <p:nvSpPr>
            <p:cNvPr id="61" name="Полилиния 60"/>
            <p:cNvSpPr/>
            <p:nvPr/>
          </p:nvSpPr>
          <p:spPr>
            <a:xfrm>
              <a:off x="3495627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Тематичні списки</a:t>
              </a:r>
            </a:p>
          </p:txBody>
        </p:sp>
        <p:sp>
          <p:nvSpPr>
            <p:cNvPr id="63" name="Полилиния 62"/>
            <p:cNvSpPr/>
            <p:nvPr/>
          </p:nvSpPr>
          <p:spPr>
            <a:xfrm>
              <a:off x="3495627" y="4717354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Рекомендаційні списки (ШБІЦ)</a:t>
              </a:r>
            </a:p>
          </p:txBody>
        </p:sp>
        <p:sp>
          <p:nvSpPr>
            <p:cNvPr id="65" name="Полилиния 64"/>
            <p:cNvSpPr/>
            <p:nvPr/>
          </p:nvSpPr>
          <p:spPr>
            <a:xfrm>
              <a:off x="4676897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Наочна популяризація книжкового фонду</a:t>
              </a:r>
            </a:p>
          </p:txBody>
        </p:sp>
        <p:sp>
          <p:nvSpPr>
            <p:cNvPr id="67" name="Полилиния 66"/>
            <p:cNvSpPr/>
            <p:nvPr/>
          </p:nvSpPr>
          <p:spPr>
            <a:xfrm>
              <a:off x="4984916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Книжкові полиці</a:t>
              </a:r>
            </a:p>
          </p:txBody>
        </p:sp>
        <p:sp>
          <p:nvSpPr>
            <p:cNvPr id="69" name="Полилиния 68"/>
            <p:cNvSpPr/>
            <p:nvPr/>
          </p:nvSpPr>
          <p:spPr>
            <a:xfrm>
              <a:off x="4984916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Інформаційні стенди</a:t>
              </a:r>
            </a:p>
          </p:txBody>
        </p:sp>
        <p:sp>
          <p:nvSpPr>
            <p:cNvPr id="71" name="Полилиния 70"/>
            <p:cNvSpPr/>
            <p:nvPr/>
          </p:nvSpPr>
          <p:spPr>
            <a:xfrm>
              <a:off x="4984916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Тематичні полиці</a:t>
              </a:r>
            </a:p>
          </p:txBody>
        </p:sp>
        <p:sp>
          <p:nvSpPr>
            <p:cNvPr id="73" name="Полилиния 72"/>
            <p:cNvSpPr/>
            <p:nvPr/>
          </p:nvSpPr>
          <p:spPr>
            <a:xfrm>
              <a:off x="4984916" y="4717354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Календарі літературних і пам'ятних дат</a:t>
              </a:r>
            </a:p>
          </p:txBody>
        </p:sp>
        <p:sp>
          <p:nvSpPr>
            <p:cNvPr id="75" name="Полилиния 74"/>
            <p:cNvSpPr/>
            <p:nvPr/>
          </p:nvSpPr>
          <p:spPr>
            <a:xfrm>
              <a:off x="4984916" y="559218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Сьогодні в історії (літературні та історичні особистості)</a:t>
              </a:r>
            </a:p>
          </p:txBody>
        </p:sp>
        <p:sp>
          <p:nvSpPr>
            <p:cNvPr id="77" name="Полилиния 76"/>
            <p:cNvSpPr/>
            <p:nvPr/>
          </p:nvSpPr>
          <p:spPr>
            <a:xfrm>
              <a:off x="6167773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4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Масова робота</a:t>
              </a:r>
            </a:p>
          </p:txBody>
        </p:sp>
        <p:sp>
          <p:nvSpPr>
            <p:cNvPr id="79" name="Полилиния 78"/>
            <p:cNvSpPr/>
            <p:nvPr/>
          </p:nvSpPr>
          <p:spPr>
            <a:xfrm>
              <a:off x="6475792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Книжкові виставки</a:t>
              </a:r>
            </a:p>
          </p:txBody>
        </p:sp>
        <p:sp>
          <p:nvSpPr>
            <p:cNvPr id="81" name="Полилиния 80"/>
            <p:cNvSpPr/>
            <p:nvPr/>
          </p:nvSpPr>
          <p:spPr>
            <a:xfrm>
              <a:off x="6475792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Мультимедійні презентації </a:t>
              </a:r>
            </a:p>
          </p:txBody>
        </p:sp>
        <p:sp>
          <p:nvSpPr>
            <p:cNvPr id="83" name="Полилиния 82"/>
            <p:cNvSpPr/>
            <p:nvPr/>
          </p:nvSpPr>
          <p:spPr>
            <a:xfrm>
              <a:off x="7658650" y="1219608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6350" rIns="6350" bIns="6350" spcCol="1270" anchor="ctr"/>
            <a:lstStyle/>
            <a:p>
              <a:pPr algn="ctr" defTabSz="4445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Обслуговування читачів </a:t>
              </a:r>
            </a:p>
          </p:txBody>
        </p:sp>
        <p:sp>
          <p:nvSpPr>
            <p:cNvPr id="85" name="Полилиния 84"/>
            <p:cNvSpPr/>
            <p:nvPr/>
          </p:nvSpPr>
          <p:spPr>
            <a:xfrm>
              <a:off x="7966669" y="2094441"/>
              <a:ext cx="1232077" cy="614448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Доступ до Інтернет ресурсів</a:t>
              </a:r>
            </a:p>
          </p:txBody>
        </p:sp>
        <p:sp>
          <p:nvSpPr>
            <p:cNvPr id="87" name="Полилиния 86"/>
            <p:cNvSpPr/>
            <p:nvPr/>
          </p:nvSpPr>
          <p:spPr>
            <a:xfrm>
              <a:off x="7966669" y="2967687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Електронні підручники</a:t>
              </a:r>
            </a:p>
          </p:txBody>
        </p:sp>
        <p:sp>
          <p:nvSpPr>
            <p:cNvPr id="89" name="Полилиния 88"/>
            <p:cNvSpPr/>
            <p:nvPr/>
          </p:nvSpPr>
          <p:spPr>
            <a:xfrm>
              <a:off x="7966669" y="3842521"/>
              <a:ext cx="1232077" cy="616035"/>
            </a:xfrm>
            <a:custGeom>
              <a:avLst/>
              <a:gdLst>
                <a:gd name="connsiteX0" fmla="*/ 0 w 1231902"/>
                <a:gd name="connsiteY0" fmla="*/ 0 h 615951"/>
                <a:gd name="connsiteX1" fmla="*/ 1231902 w 1231902"/>
                <a:gd name="connsiteY1" fmla="*/ 0 h 615951"/>
                <a:gd name="connsiteX2" fmla="*/ 1231902 w 1231902"/>
                <a:gd name="connsiteY2" fmla="*/ 615951 h 615951"/>
                <a:gd name="connsiteX3" fmla="*/ 0 w 1231902"/>
                <a:gd name="connsiteY3" fmla="*/ 615951 h 615951"/>
                <a:gd name="connsiteX4" fmla="*/ 0 w 1231902"/>
                <a:gd name="connsiteY4" fmla="*/ 0 h 6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902" h="615951">
                  <a:moveTo>
                    <a:pt x="0" y="0"/>
                  </a:moveTo>
                  <a:lnTo>
                    <a:pt x="1231902" y="0"/>
                  </a:lnTo>
                  <a:lnTo>
                    <a:pt x="1231902" y="615951"/>
                  </a:lnTo>
                  <a:lnTo>
                    <a:pt x="0" y="6159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" tIns="5080" rIns="5080" bIns="5080" spcCol="1270" anchor="ctr"/>
            <a:lstStyle/>
            <a:p>
              <a:pPr algn="ctr" defTabSz="355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1200" dirty="0">
                  <a:latin typeface="Times New Roman" pitchFamily="18" charset="0"/>
                  <a:cs typeface="Times New Roman" pitchFamily="18" charset="0"/>
                </a:rPr>
                <a:t>Електронні картотеки та каталоги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49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Комп'ютерні </a:t>
            </a: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 в своїй діяльності використовую для:</a:t>
            </a: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 документації і звітності по роботі;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електронних баз 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 та електронного каталогу;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иготовлення інформаційних джерел;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аочна популяризація книжкового фонду;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асова робота;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 обслуговування читачів;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 </a:t>
            </a: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естетичного оформлення бібліотеки та наочної популяризації літератури (комп'ютерний дизайн книжкових виставок, інформаційних стендів, календарів пам'ятних дат та літературних дат, тематичних полиць, тощо);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 презентацій для проведення різних видів позаурочної роботи;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 інформаційних джерел щодо популяризації бібліотечного фонду (бібліотечний вісник, рекомендаційні списки, огляди, пам'ятки, інформації та інше.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1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 </a:t>
            </a: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 електронні ресурси: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каталог загальноосвітньої та професійної літератури</a:t>
            </a:r>
            <a:endParaRPr lang="uk-UA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загальноосвітніх підручників (в електронному вигляді ведеться картотека загальноосвітніх підручників, стан забезпечення підручниками, облік руху підручників, облік видачі).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нових надходжень у бібліотеку ( з 2010 р. ведеться каталог загальний по галузях знань, тематичні інформаційно-рекомендаційні списки нових надходжень).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підручників з спецдисциплін (по предметах, які вивчаються в училищі).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періодичних видань (картотека реєстрації одержаних видань, картотека назв, бібліографічних запитів періодичних видань, що є в бібліотеці).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даних систематичної картотеки статей за галузями знань. «Освіта, «Бібліотечна справа», «ШБІІ».</a:t>
            </a:r>
          </a:p>
        </p:txBody>
      </p:sp>
    </p:spTree>
    <p:extLst>
      <p:ext uri="{BB962C8B-B14F-4D97-AF65-F5344CB8AC3E}">
        <p14:creationId xmlns:p14="http://schemas.microsoft.com/office/powerpoint/2010/main" val="290342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/>
          </p:cNvSpPr>
          <p:nvPr>
            <p:ph type="body" idx="1"/>
          </p:nvPr>
        </p:nvSpPr>
        <p:spPr>
          <a:xfrm>
            <a:off x="285720" y="357166"/>
            <a:ext cx="8586790" cy="4525963"/>
          </a:xfrm>
        </p:spPr>
        <p:txBody>
          <a:bodyPr/>
          <a:lstStyle/>
          <a:p>
            <a:pPr marL="228600" indent="-571500" algn="ctr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36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Медіатека</a:t>
            </a:r>
            <a:endParaRPr lang="ru-RU" sz="3600" b="1" i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Розділ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створено для </a:t>
            </a:r>
            <a:r>
              <a:rPr lang="ru-RU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допомоги</a:t>
            </a: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учням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училища в 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отриманні різної необхідної інформації і знань, самостійності в навчанні, розвитку їх пізнавальної і творчої діяльності.</a:t>
            </a: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Вчителям з впровадження та пропаганди передового педагогічного досвіду та інновацій в галузі освіти, впровадження нових інформаційних технологій в освітній і управлінський процеси, створення училищного банку даних педагогічної інформації.</a:t>
            </a: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Медіатека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 (англ. ЗМІ «носій» + </a:t>
            </a:r>
            <a:r>
              <a:rPr lang="uk-UA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Грец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θήκη «місце зберігання») - фонд книг, навчальних і методичних посібників, відеофільмів, звукозаписів, комп'ютерних презентацій, а також технічне забезпечення для створення та перегляду фонду: комп'ютер, відеокамера, магнітофон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відеомагнітофон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проектори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362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3"/>
          <p:cNvSpPr>
            <a:spLocks noGrp="1"/>
          </p:cNvSpPr>
          <p:nvPr>
            <p:ph type="body" idx="1"/>
          </p:nvPr>
        </p:nvSpPr>
        <p:spPr>
          <a:xfrm>
            <a:off x="428596" y="571480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Існування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медіатеки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училищ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викликається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необхідністю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всім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учасникам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навчального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доступу до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комп'ютера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позаурочний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час для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пошуку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навчального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а так само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уроків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мультимедійних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мережевих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олімпіад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дистанційного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т.д.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Мета: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інформаційних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освітнього</a:t>
            </a:r>
            <a:r>
              <a:rPr lang="ru-RU" sz="24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закладу;</a:t>
            </a:r>
          </a:p>
          <a:p>
            <a:pPr algn="just">
              <a:lnSpc>
                <a:spcPct val="80000"/>
              </a:lnSpc>
            </a:pPr>
            <a:endParaRPr lang="ru-RU" sz="240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5352"/>
            <a:ext cx="3249455" cy="247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67819216_1--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3312368" cy="293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5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7652" y="0"/>
            <a:ext cx="2703433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err="1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Медіатека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8229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969194"/>
              </p:ext>
            </p:extLst>
          </p:nvPr>
        </p:nvGraphicFramePr>
        <p:xfrm>
          <a:off x="539551" y="584200"/>
          <a:ext cx="8307586" cy="56997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7236"/>
                <a:gridCol w="4521200"/>
                <a:gridCol w="482600"/>
                <a:gridCol w="2876550"/>
              </a:tblGrid>
              <a:tr h="271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Інвентарний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номер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Назва електронного видання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Кількість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Виробник (автор вид).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«И не в шурф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их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бросали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, а в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наши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сердца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»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В.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Голенко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(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Председатель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Луганского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облсовета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Алгебра  і початки  аналізу, Для учнів 7-11 кл. та абітурієнтів, ч.2, р 6-10. Для використання на ПК та </a:t>
                      </a: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DVD</a:t>
                      </a:r>
                      <a:r>
                        <a:rPr kumimoji="0" lang="ru-RU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- </a:t>
                      </a: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плеєрі. 5 годин  анімованих  занять та відео уроків.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Сучасні освітні технології, 06.2009р.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 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Геометрія, для учнів 7-11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кл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та  абітурієнтів, ч.2, р.6-11. 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5 годин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анімованих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занять та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відеоуроків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м.Київ.Сучасні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освітні технології,06.2009р.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Загальна біологія для учнів 7-11кл. та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абітурієнтів.Аудіо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-відео посібник ,ч1.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65 хв.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анімованих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занять та відео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уроків.Рекомендовано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Мін. Освіти і науки України.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м.Київ.Сучасні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освітні технології, 06.2009р.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388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Загальна біологія для учнів 7-11 кл. та абітурієнтів.Аудіо – відео посібник, ч.2.</a:t>
                      </a:r>
                      <a:endParaRPr kumimoji="0" lang="ru-RU" sz="1100" b="1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65 анімованих занять та відео уроків.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м.Київ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Сучасні освітні технології, 06.2009р.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Зелений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пакет.Цей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компакт – диск є елементом навчального комплексу з охорони довкілля та сталого розвитку ч.1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Координатор проектів ОБСЄ в Україні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Зелений пакет. Цей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компакт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– диск є елементом навчального комплексу з охорони довкілля та сталого розвитку, ч.1,2.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1,2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Координатор проектів ОБСЄ в Україні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22218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Електронний атлас. Економічна і соціальна географія світу для 10-11 кл. з/о навч .закладів. </a:t>
                      </a:r>
                      <a:endParaRPr kumimoji="0" lang="ru-RU" sz="1100" b="1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Карти світу, регіонів, країн,запитання для самоперевірки,ілюстрації, </a:t>
                      </a:r>
                      <a:endParaRPr kumimoji="0" lang="ru-RU" sz="1100" b="1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Схвалено комісією засобів   навчання та шкільного обладнання Мін. освіти і науки.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ЗАТ «Інститут передових технологій»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Київ,2004р.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22257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Словники України – інтегрована лексикографічна система. Парадигма транскрипція,фразеологія,синонімія, антонімія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Національна Академія Наук України. Український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мовний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 інформаційний фонд. Київ, 2006р.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CD</a:t>
                      </a:r>
                      <a:r>
                        <a:rPr kumimoji="0" lang="ru-RU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-</a:t>
                      </a: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R</a:t>
                      </a: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. Інструкція з ведення журналу ( теоретичне навчання).  Ме тодичні рекомендації з географії.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МНЦ ПТО , </a:t>
                      </a:r>
                      <a:r>
                        <a:rPr kumimoji="0" lang="uk-UA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м.Чернівці</a:t>
                      </a: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, 2009р.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Комп стерна програма «Тендер»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Центр тендерних процедур, Київ, 2004р.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б/н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Чернівці.Фільм, інформація, фотоальбом. Мультимедіа </a:t>
                      </a: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CD/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Чернівці, 2011р.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434" marR="12434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4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50446"/>
              </p:ext>
            </p:extLst>
          </p:nvPr>
        </p:nvGraphicFramePr>
        <p:xfrm>
          <a:off x="214282" y="274320"/>
          <a:ext cx="8643998" cy="601103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05476"/>
                <a:gridCol w="4842083"/>
                <a:gridCol w="366271"/>
                <a:gridCol w="2930168"/>
              </a:tblGrid>
              <a:tr h="6465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ё о Крыме.50 чудес ЮБК. Перша </a:t>
                      </a:r>
                      <a:r>
                        <a:rPr lang="ru-RU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частина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популярного  </a:t>
                      </a:r>
                      <a:r>
                        <a:rPr lang="ru-RU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ільму «Все про Крим» включає в себе великий перелік туристичних об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єктів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південного берега Криму, який не має аналогів на території України, ч.1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Всё о Крыме. 50 Чудес ЮБК, ч.2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імн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України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Зовнішнє оцінювання навчальних досягнень учнів. Методичні рекомендації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НМЦ 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ПТО,Чернівці,2010р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Сценарії «Коса – дівоча краса» та ін..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 2009р.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на тему «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Франція.Італія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Німеччина»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ВПУ№3,Чернівці, учениця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Галущинська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,2012р.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 «Історія косметики. Коротка характеристика сировини для виробництва 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парфумерно-косметичних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товарів»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«Історія винайдення косметики»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3,Чернівці,</a:t>
                      </a:r>
                      <a:r>
                        <a:rPr lang="uk-UA" sz="1100" b="1" dirty="0" err="1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уче-ниця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групи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Чокан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Презентація «Характеристика та види масок в косметології»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 Чернівці, учениця групи №7 Давня Анастасія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Презентація» Історичні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відомості про парфумерію та косметику»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№3, Чернівці, 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учениця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групи №18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Фрацевір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еллі</a:t>
                      </a:r>
                      <a:r>
                        <a:rPr lang="uk-UA" sz="1100" b="1" dirty="0" smtClean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«Характеристика миючих засобів (мило,шампунь)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ВПУ№3,Чернівці, учениця групи №16 Кондратюк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Кетеліна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Презентація «Характеристика косметичних засобів»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ВПУ№3, Чернівці, учениця групи №16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Юсифова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«Бразилія»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 учениця групи №2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Кордобан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Юлія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б/н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Презентація «Німеччина», «Італія»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ВПУ №3, Чернівці, Учениці групи №4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Війчук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І.,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Шорінова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9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мультимедійного посібника «Захисти себе від ВІЛ» для вчителів та учнів. Схвалено комісією з основ здоров я Науково – методичної Ради з питань освіти Мін. освіти і науки України.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 «Всеукраїнська мережа ЛЖВ»,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м.Київ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2013р. 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22302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мультимедійного посібника «Захисти себе від ВІЛ» для вчителів та учнів.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 «Всеукраїнська мережа ЛЖВ»,м,Київ,2013р.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22303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ru-RU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 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мультимедійного посібника «Захисти себе від ВІЛ» для вчителів та учнів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ВБО»Всеукраїнська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мережа ЛЖВ»,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м.Київ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22304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 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DVD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мультимедійного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посібника»Захисти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себе від ВІЛ» для вчителів та учнів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ВБО»Всеукраїнська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мережа ЛЖВ», </a:t>
                      </a:r>
                      <a:r>
                        <a:rPr lang="uk-UA" sz="1100" b="1" dirty="0" err="1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м.Київ</a:t>
                      </a:r>
                      <a:r>
                        <a:rPr lang="uk-UA" sz="1100" b="1" dirty="0"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,2013р.</a:t>
                      </a:r>
                      <a:endParaRPr lang="ru-RU" sz="1100" b="1" dirty="0"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434" marR="12434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77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263" y="222250"/>
            <a:ext cx="8245475" cy="66787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4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 презентації: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«Великі» люди – бібліотекарі»;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«Известные люди – библиотекари»;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«Бібліотека училища – це культурний та освітній центр та освітній центр ВПУ № 3»;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«Формування компетентного, грамотного бережливого, читача»;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«Німеччина», країни Європи;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книги;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«Подорож до країни Бібліографії;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«Ким я мрію стати»</a:t>
            </a:r>
            <a:b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«Інформаційні технології в роботі бібліотеки;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«Допоміжні прийоми роботи з текстом»;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«Естетичне виховання книгою»;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«Життя і творчість </a:t>
            </a:r>
            <a:r>
              <a:rPr lang="uk-UA" sz="24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Т.Г.Шевченка</a:t>
            </a:r>
            <a:r>
              <a:rPr lang="uk-UA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та інші.</a:t>
            </a:r>
            <a:endParaRPr lang="uk-UA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6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шляху до самовдосконалення</a:t>
            </a:r>
            <a: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 –це ознака професійної праці</a:t>
            </a:r>
            <a:endParaRPr lang="ru-RU" sz="28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952" y="1600200"/>
            <a:ext cx="4481848" cy="50691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«Будь – яка справжня освіта здобувається тільки шляхом самоосвіти»</a:t>
            </a:r>
          </a:p>
          <a:p>
            <a:pPr marL="0" indent="0" algn="just">
              <a:buNone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М.Рубакін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«Людина, яка працює над самоосвітою – це людина, яка вирощує дві думки там, де раніше  росла одна».</a:t>
            </a:r>
          </a:p>
          <a:p>
            <a:pPr marL="0" indent="0">
              <a:buNone/>
            </a:pPr>
            <a:r>
              <a:rPr lang="uk-UA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( Е. </a:t>
            </a:r>
            <a:r>
              <a:rPr lang="uk-UA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Хаббард</a:t>
            </a: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78610"/>
            <a:ext cx="1872208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78610"/>
            <a:ext cx="313184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1280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Прямоугольник 1"/>
          <p:cNvSpPr>
            <a:spLocks noChangeArrowheads="1"/>
          </p:cNvSpPr>
          <p:nvPr/>
        </p:nvSpPr>
        <p:spPr bwMode="auto">
          <a:xfrm>
            <a:off x="296863" y="374650"/>
            <a:ext cx="839787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Журнал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– інновація для інформаційного забезпечення навчального закладу в комплекті з СД-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диском. «Шкільний бібліотечно-інформаційний центр (ШБІЦ)», 2011, 2012, 2013,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2014-2018рр.</a:t>
            </a:r>
            <a:endParaRPr lang="uk-UA" sz="32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6" descr="C:\Documents and Settings\Oksana.INSTITUT\Мои документы\презентация_ШБИЦ\ло\P9210332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2806" y="2970885"/>
            <a:ext cx="3165475" cy="3673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035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3"/>
          <p:cNvSpPr>
            <a:spLocks noGrp="1"/>
          </p:cNvSpPr>
          <p:nvPr>
            <p:ph type="body" idx="1"/>
          </p:nvPr>
        </p:nvSpPr>
        <p:spPr>
          <a:xfrm>
            <a:off x="304006" y="374900"/>
            <a:ext cx="8229600" cy="4525963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«Шкільна бібліотека», 2011-2019рр. , з корисним календарем на кожен день та з </a:t>
            </a:r>
            <a:r>
              <a:rPr lang="en-US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 – </a:t>
            </a: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диском для забезпечення освітнього процесу навчального закладу. </a:t>
            </a:r>
          </a:p>
          <a:p>
            <a:pPr>
              <a:buFont typeface="Arial" charset="0"/>
              <a:buNone/>
            </a:pPr>
            <a:endParaRPr lang="ru-RU" sz="3200" dirty="0" smtClean="0"/>
          </a:p>
        </p:txBody>
      </p:sp>
      <p:pic>
        <p:nvPicPr>
          <p:cNvPr id="2050" name="Picture 2" descr="C:\Users\admin\Desktop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824" y="2276872"/>
            <a:ext cx="3528392" cy="44644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</p:spTree>
    <p:extLst>
      <p:ext uri="{BB962C8B-B14F-4D97-AF65-F5344CB8AC3E}">
        <p14:creationId xmlns:p14="http://schemas.microsoft.com/office/powerpoint/2010/main" val="153733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Науково-методичний журнал «Шкільний бібліотекар»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(2010-2014 р</a:t>
            </a: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.- 2019р.) </a:t>
            </a: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основа професійного зростання.</a:t>
            </a:r>
          </a:p>
        </p:txBody>
      </p:sp>
      <p:pic>
        <p:nvPicPr>
          <p:cNvPr id="3074" name="Picture 2" descr="C:\Users\admin\Desktop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197655" y="2498308"/>
            <a:ext cx="3360737" cy="4312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49248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263" y="374650"/>
            <a:ext cx="8397875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Науково-виробничий </a:t>
            </a: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</a:t>
            </a:r>
            <a:endParaRPr lang="uk-UA" sz="28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Бібліотечна планета»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uk-UA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2004-2017рр.)</a:t>
            </a:r>
            <a:endParaRPr lang="uk-UA" sz="28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42" name="Picture 2" descr="C:\Users\admin\Desktop\pic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3613" y="1955339"/>
            <a:ext cx="2678112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3" name="TextBox 2"/>
          <p:cNvSpPr txBox="1">
            <a:spLocks noChangeArrowheads="1"/>
          </p:cNvSpPr>
          <p:nvPr/>
        </p:nvSpPr>
        <p:spPr bwMode="auto">
          <a:xfrm>
            <a:off x="754063" y="5575300"/>
            <a:ext cx="8093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Самоосвітня робота з фаховою періодичною пресою дає змогу підвищити свій фаховий і загальнокультурний рівень, сприяє саморозвитку.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03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6522" y="374900"/>
            <a:ext cx="5410969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Масова </a:t>
            </a:r>
            <a:r>
              <a:rPr lang="uk-UA" sz="3200" b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бібліотеки</a:t>
            </a:r>
            <a:endParaRPr lang="ru-RU" sz="32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2389" y="959675"/>
            <a:ext cx="6639959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8.1. </a:t>
            </a:r>
            <a:r>
              <a:rPr lang="ru-RU" sz="36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Організація</a:t>
            </a:r>
            <a:r>
              <a:rPr lang="ru-RU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ru-RU" sz="36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книжкових</a:t>
            </a:r>
            <a:r>
              <a:rPr lang="ru-RU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</a:t>
            </a:r>
            <a:r>
              <a:rPr lang="ru-RU" sz="36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виставок</a:t>
            </a:r>
            <a:endParaRPr lang="ru-RU" sz="36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263" y="1620838"/>
            <a:ext cx="7788275" cy="21852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Масова </a:t>
            </a:r>
            <a:r>
              <a:rPr lang="uk-UA" sz="2000" b="1" u="sng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робота бібліотеки виконує свої функції: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сприяє задоволенню і розвитку інформаційних потреб і запитів, зростанню кола пізнавальних читацьких інтересів;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Допомагає залученню нових читачів до бібліотеки;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Здійснює рекламу бібліотеці, створює її імідж.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solidFill>
                <a:srgbClr val="99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16740" name="Picture 5" descr="Фото01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581400"/>
            <a:ext cx="4122738" cy="29257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6741" name="Picture 6" descr="Фото01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3581400"/>
            <a:ext cx="3902075" cy="29257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95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/>
          </p:cNvSpPr>
          <p:nvPr>
            <p:ph type="title"/>
          </p:nvPr>
        </p:nvSpPr>
        <p:spPr>
          <a:xfrm>
            <a:off x="624153" y="18864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Книжкові виставки - як одна із форм роботи</a:t>
            </a:r>
            <a:endParaRPr lang="ru-RU" sz="4400" b="1" i="1" dirty="0" smtClean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7763" name="Picture 4" descr="Фото00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127" y="2706858"/>
            <a:ext cx="2925762" cy="3913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7764" name="Picture 5" descr="Фото00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1712" y="1484784"/>
            <a:ext cx="2592288" cy="52370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Фото0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0543" y="1331640"/>
            <a:ext cx="2925762" cy="5390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94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www.vpu3.cv.ua/wp-content/uploads/2015/05/IMG_20151110_1530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68760"/>
            <a:ext cx="424847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mg_896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268760"/>
            <a:ext cx="4643437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9765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0604" y="116632"/>
            <a:ext cx="7016195" cy="864096"/>
          </a:xfrm>
        </p:spPr>
        <p:txBody>
          <a:bodyPr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sz="2800" b="1" i="1" dirty="0" smtClean="0"/>
              <a:t>Книжкові виставки та огляд літератури</a:t>
            </a:r>
            <a:endParaRPr lang="ru-RU" sz="2800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4" y="980728"/>
            <a:ext cx="2492228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04" y="1063073"/>
            <a:ext cx="2753484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558" y="2811489"/>
            <a:ext cx="2926080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85053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pu3.cv.ua/wp-content/uploads/2015/05/20151013_0923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01" y="1600200"/>
            <a:ext cx="8223198" cy="510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683970"/>
            <a:ext cx="8229600" cy="916230"/>
          </a:xfrm>
        </p:spPr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книжкової виставки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6469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1" name="Picture 4" descr="Фото0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2820" y="1971073"/>
            <a:ext cx="2925762" cy="390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2" name="Picture 7" descr="Фото0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8448" y="1971073"/>
            <a:ext cx="2925762" cy="4155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53625"/>
            <a:ext cx="8229600" cy="1143000"/>
          </a:xfrm>
        </p:spPr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Книжкова викладка </a:t>
            </a:r>
            <a:r>
              <a:rPr lang="uk-UA" sz="4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 дня української писемності та мови»</a:t>
            </a:r>
            <a:endParaRPr lang="ru-RU" sz="40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12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4" descr="DSCN3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3359510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857" y="1772817"/>
            <a:ext cx="3630567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14" y="370892"/>
            <a:ext cx="8229600" cy="1143000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Книжкова виставка </a:t>
            </a:r>
            <a:r>
              <a:rPr lang="uk-UA" b="1" i="1" dirty="0" smtClean="0">
                <a:solidFill>
                  <a:srgbClr val="800000"/>
                </a:solidFill>
              </a:rPr>
              <a:t>– </a:t>
            </a:r>
            <a:r>
              <a:rPr lang="uk-UA" sz="32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оперативна форма масової роботи</a:t>
            </a:r>
            <a:endParaRPr lang="ru-RU" sz="32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3816424" cy="49251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40224" cy="452596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84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74441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Великодня викладка в бібліотеці</a:t>
            </a:r>
            <a:endParaRPr lang="ru-RU" sz="4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C:\Users\PK\Downloads\IMG-e0ccda036317cdd3b59157abf1ce01c6-V[1] (1)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74441"/>
            <a:ext cx="8640960" cy="5794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13008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sz="4000" b="1" dirty="0" smtClean="0">
                <a:solidFill>
                  <a:srgbClr val="800000"/>
                </a:solidFill>
              </a:rPr>
              <a:t>Книжкова тематична викладка</a:t>
            </a:r>
            <a:endParaRPr lang="ru-RU" sz="4000" b="1" dirty="0">
              <a:solidFill>
                <a:srgbClr val="8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4203" y="1600200"/>
            <a:ext cx="4072597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«Патріотизм – основа духовного становлення громадянина України»</a:t>
            </a:r>
          </a:p>
          <a:p>
            <a:pPr marL="0" indent="0">
              <a:buNone/>
            </a:pPr>
            <a:r>
              <a:rPr lang="uk-UA" sz="4000" i="1" dirty="0">
                <a:solidFill>
                  <a:srgbClr val="800000"/>
                </a:solidFill>
              </a:rPr>
              <a:t> </a:t>
            </a:r>
            <a:r>
              <a:rPr lang="uk-UA" sz="4000" i="1" dirty="0" smtClean="0">
                <a:solidFill>
                  <a:srgbClr val="800000"/>
                </a:solidFill>
              </a:rPr>
              <a:t>         </a:t>
            </a:r>
            <a:r>
              <a:rPr lang="uk-UA" i="1" dirty="0" smtClean="0">
                <a:solidFill>
                  <a:srgbClr val="800000"/>
                </a:solidFill>
              </a:rPr>
              <a:t>(</a:t>
            </a:r>
            <a:r>
              <a:rPr lang="uk-UA" i="1" dirty="0" err="1" smtClean="0">
                <a:solidFill>
                  <a:srgbClr val="800000"/>
                </a:solidFill>
              </a:rPr>
              <a:t>постійнодіюча</a:t>
            </a:r>
            <a:r>
              <a:rPr lang="uk-UA" sz="4000" i="1" dirty="0" smtClean="0">
                <a:solidFill>
                  <a:srgbClr val="800000"/>
                </a:solidFill>
              </a:rPr>
              <a:t>)</a:t>
            </a:r>
            <a:endParaRPr lang="ru-RU" sz="4000" i="1" dirty="0">
              <a:solidFill>
                <a:srgbClr val="800000"/>
              </a:solidFill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512" y="1196752"/>
            <a:ext cx="4283665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237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74650"/>
            <a:ext cx="8361393" cy="557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по організації книжкового фонду: </a:t>
            </a:r>
            <a:endParaRPr lang="ru-RU" sz="32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uk-UA" sz="2800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 фонд для списання застарілої та зношеної літератури;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 отримувати літературу з біб. колектора, обробляти нові надходження;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 каталоги видавництв, замовляти необхідну літературу при наявності коштів;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добиватися своєчасного і повного повернення  літератури  та підручників в бібліотеку;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прийманні літератури </a:t>
            </a:r>
            <a:endParaRPr lang="uk-UA" sz="28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перевіряти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та виявляти недоліки;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 передплату на </a:t>
            </a:r>
            <a:endParaRPr lang="uk-UA" sz="28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 </a:t>
            </a:r>
            <a:r>
              <a:rPr lang="uk-UA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видання.</a:t>
            </a:r>
            <a:endParaRPr 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4386" name="Picture 2" descr="212101_html_4671d93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51943">
            <a:off x="5836979" y="4266784"/>
            <a:ext cx="3384376" cy="240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91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 нових надходжень літератури</a:t>
            </a:r>
            <a:endParaRPr lang="ru-RU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Своєчасне отримання нової літератури та її обробка сприяють кращому забезпеченню освітнього процесу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00808"/>
            <a:ext cx="3168352" cy="4824536"/>
          </a:xfrm>
        </p:spPr>
      </p:pic>
    </p:spTree>
    <p:extLst>
      <p:ext uri="{BB962C8B-B14F-4D97-AF65-F5344CB8AC3E}">
        <p14:creationId xmlns:p14="http://schemas.microsoft.com/office/powerpoint/2010/main" val="40121833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7193" y="222195"/>
            <a:ext cx="7946664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 </a:t>
            </a:r>
            <a:r>
              <a:rPr lang="uk-UA" sz="32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документація бібліотеки,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її ведення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263" y="1514475"/>
            <a:ext cx="8348662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u="sng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 у своїй діяльності керується: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«Про освіту»;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«Про професійно-технічну освіту»;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 про бібліотеку професійно-технічного навчального закладу;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Інструкцією про порядок комплектування та облік підручників і навчальних посібників у бібліотечних фондах загальноосвітніх, професійно-технічних навчальних закладів та вищих навчальних закладів І-ІІ рівнів акредитації;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 законами та підзаконними нормативно-правовими актами;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Президента України від 22.03.2009 р. «Про невідкладні заходи щодо розвитку бібліотек України», який спрямований на створення національної системи електронного інформаційно-бібліотечного ресурсу.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Звітні документи бібліотеки.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3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3"/>
          <p:cNvSpPr>
            <a:spLocks noGrp="1"/>
          </p:cNvSpPr>
          <p:nvPr>
            <p:ph type="body" idx="1"/>
          </p:nvPr>
        </p:nvSpPr>
        <p:spPr>
          <a:xfrm>
            <a:off x="448964" y="222195"/>
            <a:ext cx="8398775" cy="4525963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Бібліотечні    документи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роботи бібліотеки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 заздалегідь окреслена система заходів бібліотечно-бібліографічної діяльності, що передбачає порядок, послідовність, строки та відповідальних за виконання.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0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</a:t>
            </a:r>
            <a:r>
              <a:rPr lang="en-US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000" b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язковими</a:t>
            </a: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розділами плану роботи бібліотеки є: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організація книжкових фондів та каталогів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комплектування, обробка, вивчення та розкриття фонду;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підручниками;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періодичними виданнями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 користувачів: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обслуговування учнів;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обслуговування педагогічного колективу ( викладачів, майстрів в/н)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популяризація літератури;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Довідково</a:t>
            </a:r>
            <a:r>
              <a:rPr lang="uk-UA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бібліографічне  обслуговування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Інформаційне забезпечення: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вивчення, інформування і задоволення читацьких потреб на книжку та інформацію;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масових заходів;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 робота;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 технології в бібліотечній діяльності;</a:t>
            </a:r>
          </a:p>
          <a:p>
            <a:pPr>
              <a:spcBef>
                <a:spcPts val="0"/>
              </a:spcBef>
            </a:pP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кваліфікації</a:t>
            </a:r>
            <a:r>
              <a:rPr lang="uk-UA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1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/>
          </p:cNvSpPr>
          <p:nvPr>
            <p:ph type="body" idx="1"/>
          </p:nvPr>
        </p:nvSpPr>
        <p:spPr>
          <a:xfrm>
            <a:off x="448965" y="222195"/>
            <a:ext cx="8229600" cy="763525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Сумарна книга обліку підручників --  </a:t>
            </a:r>
            <a:r>
              <a:rPr lang="uk-UA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який відображає надходження літератури, її вибуття та підсумки надходжень.</a:t>
            </a:r>
            <a:endParaRPr lang="uk-UA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Documents and Settings\Людмила\Рабочий стол\Scan10002.JPG"/>
          <p:cNvPicPr>
            <a:picLocks noChangeAspect="1" noChangeArrowheads="1"/>
          </p:cNvPicPr>
          <p:nvPr/>
        </p:nvPicPr>
        <p:blipFill>
          <a:blip r:embed="rId2"/>
          <a:srcRect l="2711" b="11243"/>
          <a:stretch>
            <a:fillRect/>
          </a:stretch>
        </p:blipFill>
        <p:spPr bwMode="auto">
          <a:xfrm>
            <a:off x="2793060" y="1643050"/>
            <a:ext cx="3818169" cy="4929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63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3"/>
          <p:cNvSpPr>
            <a:spLocks noGrp="1"/>
          </p:cNvSpPr>
          <p:nvPr>
            <p:ph type="body" idx="1"/>
          </p:nvPr>
        </p:nvSpPr>
        <p:spPr>
          <a:xfrm>
            <a:off x="448965" y="222195"/>
            <a:ext cx="8229600" cy="167975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Інвентарна книга</a:t>
            </a:r>
            <a:r>
              <a:rPr lang="uk-UA" sz="24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, в якому фіксуються всі видання, що надходять у бібліотеку.</a:t>
            </a:r>
            <a:endParaRPr lang="uk-UA" sz="2400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 роботи бібліотеки  </a:t>
            </a:r>
            <a:r>
              <a:rPr lang="uk-UA" sz="24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документ , в якому ведеться денний облік читачів</a:t>
            </a:r>
            <a:r>
              <a:rPr lang="uk-UA" sz="2000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Documents and Settings\Людмила\Рабочий стол\Scan10001.JPG"/>
          <p:cNvPicPr>
            <a:picLocks noChangeAspect="1" noChangeArrowheads="1"/>
          </p:cNvPicPr>
          <p:nvPr/>
        </p:nvPicPr>
        <p:blipFill>
          <a:blip r:embed="rId2"/>
          <a:srcRect t="7218" r="4602" b="3223"/>
          <a:stretch>
            <a:fillRect/>
          </a:stretch>
        </p:blipFill>
        <p:spPr bwMode="auto">
          <a:xfrm>
            <a:off x="571472" y="1785926"/>
            <a:ext cx="3513741" cy="4667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Documents and Settings\Людмила\Рабочий стол\Scan10003.JPG"/>
          <p:cNvPicPr>
            <a:picLocks noChangeAspect="1" noChangeArrowheads="1"/>
          </p:cNvPicPr>
          <p:nvPr/>
        </p:nvPicPr>
        <p:blipFill>
          <a:blip r:embed="rId3"/>
          <a:srcRect l="10277" t="8565" r="10277" b="7890"/>
          <a:stretch>
            <a:fillRect/>
          </a:stretch>
        </p:blipFill>
        <p:spPr bwMode="auto">
          <a:xfrm>
            <a:off x="5190368" y="1785926"/>
            <a:ext cx="3169562" cy="471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3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860" y="374900"/>
            <a:ext cx="8590301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200" b="1" i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бібліотеки виховного спрямування </a:t>
            </a:r>
            <a:endParaRPr lang="ru-RU" sz="3200" b="1" i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1105658"/>
            <a:ext cx="4038600" cy="575234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2015р.</a:t>
            </a:r>
          </a:p>
          <a:p>
            <a:pPr>
              <a:buFont typeface="Wingdings" panose="05000000000000000000" pitchFamily="2" charset="2"/>
              <a:buChar char="v"/>
            </a:pPr>
            <a:endParaRPr lang="uk-UA" b="1" i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 у бібліотеці училища з літературознавцем, критиком, членом національної спілки письменників, одним із засновником товариства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мови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Косяченко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В.Т.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 descr="DSC03987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90545" y="1105657"/>
            <a:ext cx="4045783" cy="2323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SC0400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0545" y="3545143"/>
            <a:ext cx="4096256" cy="331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79908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 17 -го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радіодиктанту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української мови в бібліотеці училища (2017р.)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596540"/>
            <a:ext cx="8229600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20171109_12411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2259"/>
            <a:ext cx="8784976" cy="5027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8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4864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 18 -го </a:t>
            </a:r>
            <a:r>
              <a:rPr lang="uk-UA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радіодиктанту</a:t>
            </a:r>
            <a:r>
              <a:rPr lang="uk-UA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української мови в бібліотеці 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училища    (2018р)</a:t>
            </a:r>
            <a:endParaRPr lang="ru-RU" dirty="0"/>
          </a:p>
        </p:txBody>
      </p:sp>
      <p:pic>
        <p:nvPicPr>
          <p:cNvPr id="4" name="Объект 3" descr="46001277_1044293182417860_7032180907570102272_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40"/>
            <a:ext cx="8229600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0674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3" y="188640"/>
            <a:ext cx="8229600" cy="1368152"/>
          </a:xfrm>
        </p:spPr>
        <p:txBody>
          <a:bodyPr>
            <a:normAutofit fontScale="90000"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Година спілкування «До 40 –річчя Гельсінської спілки» в бібліотеці училища (2017р)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C:\Users\PK\Documents\фотографії\8 група історія\8 група Історія\20170130_10144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1" y="1556792"/>
            <a:ext cx="8856984" cy="530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5409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- екскурсія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2015р. В Чернівецькому краєзнавчому музеї з нагоди 114-річниці від дня народження художника – орнаменталіста, майстра народної творчості,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вашківчанина</a:t>
            </a: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Г.О.Гараса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22676"/>
            <a:ext cx="4355976" cy="39186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772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місячнику знань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 та періодичних видань «Абетка першокурсника» обласною книгозбірнею ім. </a:t>
            </a:r>
            <a:r>
              <a:rPr lang="uk-UA" sz="3600" b="1" i="1" dirty="0" err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М.Івасюка</a:t>
            </a:r>
            <a:endParaRPr 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96752"/>
            <a:ext cx="4244280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775049"/>
            <a:ext cx="4244280" cy="29663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18998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endParaRPr lang="ru-RU" sz="4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Бібліографічний покажчик: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«Буковинському </a:t>
            </a:r>
            <a:r>
              <a:rPr lang="uk-UA" sz="4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віче - </a:t>
            </a:r>
            <a:r>
              <a:rPr lang="uk-UA" sz="48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100 років</a:t>
            </a:r>
            <a:r>
              <a:rPr lang="uk-UA" sz="4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20181031_13502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268760"/>
            <a:ext cx="4126803" cy="24745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20181031_15241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2" y="3861048"/>
            <a:ext cx="4104457" cy="28632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4449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296144"/>
          </a:xfrm>
        </p:spPr>
        <p:txBody>
          <a:bodyPr/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 – територія гідності і свободи</a:t>
            </a:r>
            <a:endParaRPr lang="ru-RU" sz="40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25453"/>
            <a:ext cx="4038600" cy="3028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6632"/>
            <a:ext cx="3923928" cy="3278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2" y="3531920"/>
            <a:ext cx="4643437" cy="31224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709196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uk-UA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uk-UA" sz="4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Вікторина</a:t>
            </a:r>
            <a:r>
              <a:rPr lang="uk-UA" sz="6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6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ятаємо</a:t>
            </a: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Буковинське віче.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Буковина і Україна – разом (до 100 річчя Буковинського віча)</a:t>
            </a:r>
            <a:endParaRPr lang="ru-RU" sz="36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62" y="1266825"/>
            <a:ext cx="4302026" cy="25942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62" y="4077072"/>
            <a:ext cx="4302026" cy="26251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7246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/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uk-UA" sz="4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sz="40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66826"/>
            <a:ext cx="4038600" cy="4859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з літературою на тему «Патріотизм – духовне становлення громадянина України» та презентація майбутнього  Збройних Сил України до свята Збройних Сил України (6 грудня)</a:t>
            </a:r>
            <a:endParaRPr lang="ru-RU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8058" y="764705"/>
            <a:ext cx="2952331" cy="3672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4089" y="3645024"/>
            <a:ext cx="2520278" cy="3672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23313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дня Збройних Сил України</a:t>
            </a:r>
            <a:r>
              <a:rPr lang="uk-UA" sz="3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виховний захід</a:t>
            </a:r>
            <a:r>
              <a:rPr lang="uk-UA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808" y="2010544"/>
            <a:ext cx="4637112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00199"/>
            <a:ext cx="4392488" cy="46371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11148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3" y="-13989"/>
            <a:ext cx="8229600" cy="1143000"/>
          </a:xfrm>
        </p:spPr>
        <p:txBody>
          <a:bodyPr/>
          <a:lstStyle/>
          <a:p>
            <a:pPr algn="l"/>
            <a:r>
              <a:rPr lang="uk-UA" sz="3200" b="1" dirty="0" smtClean="0">
                <a:solidFill>
                  <a:srgbClr val="800000"/>
                </a:solidFill>
              </a:rPr>
              <a:t>Участь у виховному заході</a:t>
            </a:r>
            <a:endParaRPr lang="ru-RU" sz="3200" b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3400" y="908720"/>
            <a:ext cx="4038600" cy="521744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4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uk-UA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uk-UA" sz="4400" b="1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ятай</a:t>
            </a:r>
            <a:r>
              <a:rPr lang="uk-UA" sz="44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Крути»</a:t>
            </a:r>
            <a:endParaRPr lang="ru-RU" sz="4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img-cee84ed384ff2a9248d069695e048c96-v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98" y="2420887"/>
            <a:ext cx="3948061" cy="41764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 descr="img-e021743ba2d55f5636c261bbc4720c18-v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40" y="-27980"/>
            <a:ext cx="2852266" cy="3405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-7c2575cb5328c7fa59bb327e83b1b3a1-v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20278"/>
            <a:ext cx="4316288" cy="30770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80047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271" y="222195"/>
            <a:ext cx="6621493" cy="95410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3200" b="1" dirty="0" err="1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Бібліотекаря</a:t>
            </a:r>
            <a:r>
              <a:rPr lang="ru-RU" sz="3200" b="1" dirty="0" smtClean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32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(один день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бібліотечної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i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5425" y="1484784"/>
            <a:ext cx="8550275" cy="4869418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Ви любите читати? Мабуть, не уявляєте своє життя без книги? І згодні з тим, що книга збагачує наше життя, пробуджує думки, розвиває розум, виховує доброту і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благородність?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Тоді розповідь про мою улюблену професію, якої доводиться вчитись щоденно, сподіваюсь зацікавить вас.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Чудова в мене професія – бібліотекар. Мені подобається розмірене, прагматичне життя нашого училища, мені подобається місце моєї роботи – бібліотека.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Бібліотека – це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«аптека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для </a:t>
            </a:r>
            <a:r>
              <a:rPr lang="uk-UA" sz="20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душі», </a:t>
            </a: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чудовий райський куточок, це моє життя,дні найкращих почувань.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На мій погляд, тут найзатишніше, найтепліше, і сам без бібліотеки навчальний процес був би не цікавим, не повноцінним.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Кожного дня відкриваючи двері бібліотеки, зразу поринаєш в запах книг. Вітаєшся з квітами, поливаєш їх. Ось і розпочинається робочий день. Заглянула колега, привіталась і запитала про нові надходження до бібліотеки, як справи.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07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28343"/>
            <a:ext cx="90364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Відкрила календар знаменних і пам'ятних дат, поповнила виставку матеріалами. Тут дзвінок, перерва… двері бібліотеки відчинилися і зайшли учні. Якнайшвидше, </a:t>
            </a:r>
            <a:r>
              <a:rPr lang="uk-UA" sz="2800" b="1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оперативно</a:t>
            </a: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 намагаюсь усіх </a:t>
            </a:r>
            <a:r>
              <a:rPr lang="uk-UA" sz="28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задовільнити</a:t>
            </a: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, допомогти.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На запит викладачів та майстрів виробничого навчання підбираю інформацію, відповідну літературу, користуючись картотекою на електронних та паперових носіях, довідниками, енциклопедіями. Мимоволі проглядаю знайдену інформацію. Раніше невідоме – прочитую.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Переглянула періодичну пресу, внесла в електронну картотеку, зареєструвала. Зробила бібліографічний опис статей, теж внесла до електронної картотеки. Внесла записи в алфавітну картотеку. Розмістила картки в картотеках та періодику на свої місця.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817886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188640"/>
            <a:ext cx="8229600" cy="4525963"/>
          </a:xfrm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Вийшовши  з бібліотеки до </a:t>
            </a:r>
            <a:r>
              <a:rPr lang="uk-UA" sz="2000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педкабінету</a:t>
            </a: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 , поспілкувалася з викладачами та майстрами виробничого навчання. Декілька осіб, побачивши </a:t>
            </a:r>
            <a:r>
              <a:rPr lang="uk-UA" sz="2000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бібліотекаря</a:t>
            </a: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, згадали, що їм потрібно зайти до бібліотеки: кому повернути книгу, кому ж  - знайти потрібну інформацію чи взяти книгу.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Учні часто заходять до </a:t>
            </a:r>
            <a:r>
              <a:rPr lang="uk-UA" sz="2000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бібліотеки,цікавляться</a:t>
            </a: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 журналами з професії.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Педагоги черпають інформацію зі своїх фахових періодичних видань, які бібліотека щорічно передплачує.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Заповнюю «Щоденник роботи бібліотеки», шукаю інформацію на запит учнів, підготовлюю літературу на списання.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Глянувши на годинник, розумієш, що робочий день добігає кінця. Так хочеться, щоб читачів було все більше і більше, постійно бачити палаючі цікавістю, бажанням пізнати щось нове очі учнів..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Уже поставлено на полиці книги, формуляри читачів, на місце стільці, поправлено журнали та газети на столах, </a:t>
            </a:r>
            <a:r>
              <a:rPr lang="uk-UA" sz="2000" dirty="0" err="1">
                <a:solidFill>
                  <a:srgbClr val="800000"/>
                </a:solidFill>
                <a:latin typeface="Monotype Corsiva" panose="03010101010201010101" pitchFamily="66" charset="0"/>
              </a:rPr>
              <a:t>внесено</a:t>
            </a: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 статистичні дані в щоденник роботи.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Ось і закінчився ще один робочий день. Такий звичайний  і незвичайний одночасно, знайомий і разом з тим такий неповторний. Розумію, яка чудова в мене професія, </a:t>
            </a:r>
            <a:r>
              <a:rPr lang="uk-UA" sz="2000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робота </a:t>
            </a: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наповнена спілкуванням з дітьми, педагогами, постійним пізнанням нового, самовдосконаленням, накопиченням інформації, поринанням у прекрасне і цікаве.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І </a:t>
            </a:r>
            <a:r>
              <a:rPr lang="uk-UA" sz="2000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хоча, </a:t>
            </a:r>
            <a:r>
              <a:rPr lang="uk-UA" sz="2000" dirty="0">
                <a:solidFill>
                  <a:srgbClr val="800000"/>
                </a:solidFill>
                <a:latin typeface="Monotype Corsiva" panose="03010101010201010101" pitchFamily="66" charset="0"/>
              </a:rPr>
              <a:t>на жаль, сьогодні не вельми престижна, але на мою думку, вона дуже потрібна і цікава.</a:t>
            </a:r>
            <a:endParaRPr lang="ru-RU" sz="2000" dirty="0">
              <a:solidFill>
                <a:srgbClr val="80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3353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8965" y="530554"/>
            <a:ext cx="8246070" cy="31670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«Людина з </a:t>
            </a:r>
            <a:r>
              <a:rPr lang="uk-UA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цікавою книгою в руках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ніколи не може бути самотньою</a:t>
            </a:r>
            <a:r>
              <a:rPr lang="ru-RU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000" b="1" dirty="0" err="1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Гольдоні</a:t>
            </a:r>
            <a:r>
              <a:rPr lang="uk-UA" sz="30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 Карло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«Тільки читання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відкриває перед  людиною розкіш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інтелектуального життя»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1430"/>
                <a:solidFill>
                  <a:srgbClr val="8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В.Сухомлинський</a:t>
            </a:r>
            <a:endParaRPr lang="ru-RU" sz="2400" b="1" dirty="0">
              <a:ln w="11430"/>
              <a:solidFill>
                <a:srgbClr val="8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  <a:cs typeface="+mn-cs"/>
            </a:endParaRPr>
          </a:p>
        </p:txBody>
      </p:sp>
      <p:pic>
        <p:nvPicPr>
          <p:cNvPr id="3077" name="Picture 5" descr="C:\Users\admin\Desktop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897" y="4014140"/>
            <a:ext cx="3513138" cy="2747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284985"/>
            <a:ext cx="2941623" cy="3477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376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263" y="116633"/>
            <a:ext cx="8229600" cy="5720606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altLang="ru-RU" sz="2600" dirty="0">
                <a:solidFill>
                  <a:srgbClr val="990000"/>
                </a:solidFill>
                <a:latin typeface="Monotype Corsiva" pitchFamily="66" charset="0"/>
              </a:rPr>
              <a:t> </a:t>
            </a: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«Дитяче читання,виховання книгою</a:t>
            </a: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… 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- найтонший </a:t>
            </a: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і найсильніший засіб впливу на</a:t>
            </a:r>
          </a:p>
          <a:p>
            <a:pPr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    душу дитини й підлітка. Що нас особливо  турбує, так це те, щоб книжка завжди була провідною силою виховання, щоб найголовнішою духовною потребою </a:t>
            </a: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 людини </a:t>
            </a:r>
            <a:r>
              <a:rPr lang="uk-UA" altLang="ru-RU" sz="2600" b="1" dirty="0">
                <a:solidFill>
                  <a:srgbClr val="990000"/>
                </a:solidFill>
                <a:latin typeface="Monotype Corsiva" pitchFamily="66" charset="0"/>
              </a:rPr>
              <a:t>було читання</a:t>
            </a: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.</a:t>
            </a:r>
          </a:p>
          <a:p>
            <a:pPr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altLang="ru-RU" sz="2600" b="1" dirty="0" smtClean="0">
                <a:solidFill>
                  <a:srgbClr val="990000"/>
                </a:solidFill>
                <a:latin typeface="Monotype Corsiva" pitchFamily="66" charset="0"/>
              </a:rPr>
              <a:t>                                                                                                                                                                         В.О.Сухомлинський</a:t>
            </a:r>
            <a:r>
              <a:rPr lang="uk-UA" altLang="ru-RU" sz="2600" dirty="0" smtClean="0">
                <a:solidFill>
                  <a:srgbClr val="990000"/>
                </a:solidFill>
                <a:latin typeface="Monotype Corsiva" pitchFamily="66" charset="0"/>
              </a:rPr>
              <a:t> </a:t>
            </a:r>
            <a:endParaRPr lang="ru-RU" altLang="ru-RU" sz="2600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4803775"/>
            <a:ext cx="29908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5472608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00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 txBox="1">
            <a:spLocks noChangeArrowheads="1"/>
          </p:cNvSpPr>
          <p:nvPr/>
        </p:nvSpPr>
        <p:spPr bwMode="auto">
          <a:xfrm>
            <a:off x="429766" y="116633"/>
            <a:ext cx="8229600" cy="165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uk-UA" altLang="ru-RU" sz="3200" dirty="0">
                <a:latin typeface="Monotype Corsiva" pitchFamily="66" charset="0"/>
              </a:rPr>
              <a:t> </a:t>
            </a:r>
            <a:r>
              <a:rPr lang="uk-UA" altLang="ru-RU" sz="3200" b="1" dirty="0">
                <a:latin typeface="Monotype Corsiva" pitchFamily="66" charset="0"/>
              </a:rPr>
              <a:t> </a:t>
            </a:r>
            <a:r>
              <a:rPr lang="uk-UA" altLang="ru-RU" sz="3200" b="1" dirty="0">
                <a:solidFill>
                  <a:srgbClr val="800000"/>
                </a:solidFill>
                <a:latin typeface="Monotype Corsiva" pitchFamily="66" charset="0"/>
              </a:rPr>
              <a:t>«Якщо книга виходить із серця самої                                                     людини,  то вона віднайде собі доступ до                                                    сердець інших людей.»</a:t>
            </a:r>
            <a:r>
              <a:rPr lang="uk-UA" altLang="ru-RU" sz="3200" b="1" dirty="0">
                <a:solidFill>
                  <a:srgbClr val="800000"/>
                </a:solidFill>
              </a:rPr>
              <a:t>       </a:t>
            </a:r>
            <a:r>
              <a:rPr lang="uk-UA" altLang="ru-RU" sz="3200" b="1" dirty="0" smtClean="0">
                <a:solidFill>
                  <a:srgbClr val="800000"/>
                </a:solidFill>
              </a:rPr>
              <a:t> </a:t>
            </a:r>
            <a:r>
              <a:rPr lang="uk-UA" altLang="ru-RU" sz="3200" b="1" dirty="0">
                <a:solidFill>
                  <a:srgbClr val="800000"/>
                </a:solidFill>
                <a:latin typeface="Monotype Corsiva" pitchFamily="66" charset="0"/>
              </a:rPr>
              <a:t>(</a:t>
            </a:r>
            <a:r>
              <a:rPr lang="uk-UA" altLang="ru-RU" sz="3200" b="1" dirty="0" err="1">
                <a:solidFill>
                  <a:srgbClr val="800000"/>
                </a:solidFill>
                <a:latin typeface="Monotype Corsiva" pitchFamily="66" charset="0"/>
              </a:rPr>
              <a:t>Карлейн</a:t>
            </a:r>
            <a:r>
              <a:rPr lang="uk-UA" altLang="ru-RU" sz="3200" b="1" dirty="0">
                <a:latin typeface="Monotype Corsiva" pitchFamily="66" charset="0"/>
              </a:rPr>
              <a:t> )</a:t>
            </a:r>
            <a:endParaRPr lang="ru-RU" altLang="ru-RU" sz="3200" b="1" dirty="0">
              <a:latin typeface="Monotype Corsiva" pitchFamily="66" charset="0"/>
            </a:endParaRPr>
          </a:p>
        </p:txBody>
      </p:sp>
      <p:pic>
        <p:nvPicPr>
          <p:cNvPr id="47107" name="Picture 7" descr="mnogozhanrovaya_biblioteka_mon_16431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243408"/>
            <a:ext cx="226774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1442" y="-1611560"/>
            <a:ext cx="9577064" cy="45719"/>
          </a:xfrm>
        </p:spPr>
        <p:txBody>
          <a:bodyPr>
            <a:normAutofit fontScale="90000"/>
          </a:bodyPr>
          <a:lstStyle/>
          <a:p>
            <a:pPr algn="r"/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91442" y="2660575"/>
            <a:ext cx="8229600" cy="4029347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8" name="Рисунок 7" descr="46134377_2046682385378244_4424108467145408512_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6" y="1779637"/>
            <a:ext cx="8286179" cy="48897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92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sz="6600" b="1" i="1" dirty="0" smtClean="0">
                <a:solidFill>
                  <a:srgbClr val="800000"/>
                </a:solidFill>
              </a:rPr>
              <a:t>ДЯКУЮ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6600" b="1" i="1" dirty="0" smtClean="0">
                <a:solidFill>
                  <a:srgbClr val="800000"/>
                </a:solidFill>
              </a:rPr>
              <a:t>ЗА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6600" b="1" i="1" dirty="0" smtClean="0">
                <a:solidFill>
                  <a:srgbClr val="800000"/>
                </a:solidFill>
              </a:rPr>
              <a:t>УВАГ</a:t>
            </a:r>
            <a:r>
              <a:rPr lang="uk-UA" sz="6600" b="1" i="1" dirty="0" smtClean="0"/>
              <a:t>У</a:t>
            </a:r>
            <a:endParaRPr lang="ru-RU" sz="66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80310"/>
            <a:ext cx="4320480" cy="599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9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4608</TotalTime>
  <Words>4589</Words>
  <Application>Microsoft Office PowerPoint</Application>
  <PresentationFormat>Экран (4:3)</PresentationFormat>
  <Paragraphs>662</Paragraphs>
  <Slides>106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106</vt:i4>
      </vt:variant>
    </vt:vector>
  </HeadingPairs>
  <TitlesOfParts>
    <vt:vector size="112" baseType="lpstr">
      <vt:lpstr>Arial</vt:lpstr>
      <vt:lpstr>Calibri</vt:lpstr>
      <vt:lpstr>Monotype Corsiva</vt:lpstr>
      <vt:lpstr>Times New Roman</vt:lpstr>
      <vt:lpstr>Wingdings</vt:lpstr>
      <vt:lpstr>Office Theme</vt:lpstr>
      <vt:lpstr>    Бібліотекаря  Вищого професійного училища № 3 м.Чернівці  2019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Дані про результати попередньої атестації</vt:lpstr>
      <vt:lpstr>Презентация PowerPoint</vt:lpstr>
      <vt:lpstr>Інформація про навчальні предмети</vt:lpstr>
      <vt:lpstr>Офіційні нагороди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Проблеми, над якими                працюю</vt:lpstr>
      <vt:lpstr>Участь в роботі обласних семінарів, семінарів практикумів, засідань секції бібліотекарів</vt:lpstr>
      <vt:lpstr>16.03.2016р.</vt:lpstr>
      <vt:lpstr>Презентация PowerPoint</vt:lpstr>
      <vt:lpstr>08.12.2016р.</vt:lpstr>
      <vt:lpstr>17.02.2017р.</vt:lpstr>
      <vt:lpstr>Презентация PowerPoint</vt:lpstr>
      <vt:lpstr> Участь у роботі Всеукраїнських вебінарів</vt:lpstr>
      <vt:lpstr>25.04.2018р.</vt:lpstr>
      <vt:lpstr>Участь у засіданнях методичної комісії</vt:lpstr>
      <vt:lpstr>Презентация PowerPoint</vt:lpstr>
      <vt:lpstr>Презентация PowerPoint</vt:lpstr>
      <vt:lpstr>Презентация PowerPoint</vt:lpstr>
      <vt:lpstr>Еколого- натуралістичний конкурс:</vt:lpstr>
      <vt:lpstr>Курсова робота на курсах підвищення кваліфікації:</vt:lpstr>
      <vt:lpstr>Роль бібліотеки в навчально-виховному процесі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Напрями роботи бібліотеки ВПУ № 3 як сучасного інформаційного центру є: </vt:lpstr>
      <vt:lpstr>Основні функції бібліотеки:</vt:lpstr>
      <vt:lpstr>Презентация PowerPoint</vt:lpstr>
      <vt:lpstr>Методична робота бібліотеки</vt:lpstr>
      <vt:lpstr>Презентация PowerPoint</vt:lpstr>
      <vt:lpstr>Вивчення інформаційних потреб та запитів читачів</vt:lpstr>
      <vt:lpstr>Вивчення інформаційних потреб та запитів читачів</vt:lpstr>
      <vt:lpstr>Діяльність бібліотекаря здійснюється:</vt:lpstr>
      <vt:lpstr>Бібліотека пропонує:</vt:lpstr>
      <vt:lpstr>Презентация PowerPoint</vt:lpstr>
      <vt:lpstr>Презентация PowerPoint</vt:lpstr>
      <vt:lpstr>Презентация PowerPoint</vt:lpstr>
      <vt:lpstr>Книжкова виставка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шляху до самовдосконалення Самоосвіта –це ознака професійної праці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Книжкові виставки - як одна із форм роботи</vt:lpstr>
      <vt:lpstr>Огляд літератури</vt:lpstr>
      <vt:lpstr>Книжкові виставки та огляд літератури</vt:lpstr>
      <vt:lpstr>Огляд книжкової виставки</vt:lpstr>
      <vt:lpstr>Книжкова викладка «До дня української писемності та мови»</vt:lpstr>
      <vt:lpstr>Книжкова виставка – оперативна форма масової роботи</vt:lpstr>
      <vt:lpstr>Великодня викладка в бібліотеці</vt:lpstr>
      <vt:lpstr>Книжкова тематична викладка</vt:lpstr>
      <vt:lpstr>Презентация PowerPoint</vt:lpstr>
      <vt:lpstr>Обробка нових надходжень літератури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  <vt:lpstr>Написання 17 -го радіодиктанту з української мови в бібліотеці училища (2017р.)</vt:lpstr>
      <vt:lpstr>Написання 18 -го радіодиктанту з української мови в бібліотеці училища    (2018р)</vt:lpstr>
      <vt:lpstr>Година спілкування «До 40 –річчя Гельсінської спілки» в бібліотеці училища (2017р)</vt:lpstr>
      <vt:lpstr>Урок - екскурсія</vt:lpstr>
      <vt:lpstr>Участь у місячнику знань</vt:lpstr>
      <vt:lpstr>Презентація</vt:lpstr>
      <vt:lpstr>Огляд літератури</vt:lpstr>
      <vt:lpstr> Гра -Вікторина </vt:lpstr>
      <vt:lpstr>Огляд літератури</vt:lpstr>
      <vt:lpstr>До дня Збройних Сил України( виховний захід)</vt:lpstr>
      <vt:lpstr>Участь у виховному заході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PK</cp:lastModifiedBy>
  <cp:revision>441</cp:revision>
  <dcterms:created xsi:type="dcterms:W3CDTF">2013-08-21T19:17:07Z</dcterms:created>
  <dcterms:modified xsi:type="dcterms:W3CDTF">2019-03-14T14:31:47Z</dcterms:modified>
</cp:coreProperties>
</file>